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60" r:id="rId2"/>
    <p:sldMasterId id="2147483662" r:id="rId3"/>
  </p:sldMasterIdLst>
  <p:notesMasterIdLst>
    <p:notesMasterId r:id="rId27"/>
  </p:notesMasterIdLst>
  <p:handoutMasterIdLst>
    <p:handoutMasterId r:id="rId28"/>
  </p:handoutMasterIdLst>
  <p:sldIdLst>
    <p:sldId id="426" r:id="rId4"/>
    <p:sldId id="427" r:id="rId5"/>
    <p:sldId id="401" r:id="rId6"/>
    <p:sldId id="404" r:id="rId7"/>
    <p:sldId id="405" r:id="rId8"/>
    <p:sldId id="415" r:id="rId9"/>
    <p:sldId id="414" r:id="rId10"/>
    <p:sldId id="402" r:id="rId11"/>
    <p:sldId id="416" r:id="rId12"/>
    <p:sldId id="419" r:id="rId13"/>
    <p:sldId id="421" r:id="rId14"/>
    <p:sldId id="422" r:id="rId15"/>
    <p:sldId id="423" r:id="rId16"/>
    <p:sldId id="407" r:id="rId17"/>
    <p:sldId id="424" r:id="rId18"/>
    <p:sldId id="408" r:id="rId19"/>
    <p:sldId id="410" r:id="rId20"/>
    <p:sldId id="417" r:id="rId21"/>
    <p:sldId id="412" r:id="rId22"/>
    <p:sldId id="425" r:id="rId23"/>
    <p:sldId id="413" r:id="rId24"/>
    <p:sldId id="418" r:id="rId25"/>
    <p:sldId id="428" r:id="rId26"/>
  </p:sldIdLst>
  <p:sldSz cx="9144000" cy="6858000" type="screen4x3"/>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tan" initials="S" lastIdx="1" clrIdx="0"/>
  <p:cmAuthor id="1" name="Sandra Black" initials="SB" lastIdx="1" clrIdx="1"/>
  <p:cmAuthor id="2" name="PattyK" initials="P" lastIdx="5" clrIdx="2"/>
  <p:cmAuthor id="3" name="Patricia Konarski" initials="PK" lastIdx="16" clrIdx="3"/>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535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1" autoAdjust="0"/>
    <p:restoredTop sz="65904" autoAdjust="0"/>
  </p:normalViewPr>
  <p:slideViewPr>
    <p:cSldViewPr snapToGrid="0" snapToObjects="1">
      <p:cViewPr>
        <p:scale>
          <a:sx n="48" d="100"/>
          <a:sy n="48" d="100"/>
        </p:scale>
        <p:origin x="-1128"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509"/>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4022725" y="0"/>
            <a:ext cx="3078163" cy="469900"/>
          </a:xfrm>
          <a:prstGeom prst="rect">
            <a:avLst/>
          </a:prstGeom>
        </p:spPr>
        <p:txBody>
          <a:bodyPr vert="horz" lIns="91440" tIns="45720" rIns="91440" bIns="45720" rtlCol="0"/>
          <a:lstStyle>
            <a:lvl1pPr algn="r">
              <a:defRPr sz="1200"/>
            </a:lvl1pPr>
          </a:lstStyle>
          <a:p>
            <a:fld id="{5E246FCB-EA2C-4B46-B155-AF42FABCE7FD}" type="datetimeFigureOut">
              <a:rPr lang="en-US" smtClean="0"/>
              <a:t>7/11/2016</a:t>
            </a:fld>
            <a:endParaRPr lang="en-US" dirty="0"/>
          </a:p>
        </p:txBody>
      </p:sp>
      <p:sp>
        <p:nvSpPr>
          <p:cNvPr id="4" name="Footer Placeholder 3"/>
          <p:cNvSpPr>
            <a:spLocks noGrp="1"/>
          </p:cNvSpPr>
          <p:nvPr>
            <p:ph type="ftr" sz="quarter" idx="2"/>
          </p:nvPr>
        </p:nvSpPr>
        <p:spPr>
          <a:xfrm>
            <a:off x="0" y="8916988"/>
            <a:ext cx="3078163" cy="4699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22725" y="8916988"/>
            <a:ext cx="3078163" cy="469900"/>
          </a:xfrm>
          <a:prstGeom prst="rect">
            <a:avLst/>
          </a:prstGeom>
        </p:spPr>
        <p:txBody>
          <a:bodyPr vert="horz" lIns="91440" tIns="45720" rIns="91440" bIns="45720" rtlCol="0" anchor="b"/>
          <a:lstStyle>
            <a:lvl1pPr algn="r">
              <a:defRPr sz="1200"/>
            </a:lvl1pPr>
          </a:lstStyle>
          <a:p>
            <a:fld id="{55887847-FEFF-244A-8A5D-EB9D5780270A}" type="slidenum">
              <a:rPr lang="en-US" smtClean="0"/>
              <a:t>‹#›</a:t>
            </a:fld>
            <a:endParaRPr lang="en-US" dirty="0"/>
          </a:p>
        </p:txBody>
      </p:sp>
    </p:spTree>
    <p:extLst>
      <p:ext uri="{BB962C8B-B14F-4D97-AF65-F5344CB8AC3E}">
        <p14:creationId xmlns:p14="http://schemas.microsoft.com/office/powerpoint/2010/main" val="12380143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5" tIns="47113" rIns="94225" bIns="47113" rtlCol="0"/>
          <a:lstStyle>
            <a:lvl1pPr algn="l">
              <a:defRPr sz="1300"/>
            </a:lvl1pPr>
          </a:lstStyle>
          <a:p>
            <a:endParaRPr lang="en-US" dirty="0"/>
          </a:p>
        </p:txBody>
      </p:sp>
      <p:sp>
        <p:nvSpPr>
          <p:cNvPr id="3" name="Date Placeholder 2"/>
          <p:cNvSpPr>
            <a:spLocks noGrp="1"/>
          </p:cNvSpPr>
          <p:nvPr>
            <p:ph type="dt" idx="1"/>
          </p:nvPr>
        </p:nvSpPr>
        <p:spPr>
          <a:xfrm>
            <a:off x="4023092" y="0"/>
            <a:ext cx="3077739" cy="469424"/>
          </a:xfrm>
          <a:prstGeom prst="rect">
            <a:avLst/>
          </a:prstGeom>
        </p:spPr>
        <p:txBody>
          <a:bodyPr vert="horz" lIns="94225" tIns="47113" rIns="94225" bIns="47113" rtlCol="0"/>
          <a:lstStyle>
            <a:lvl1pPr algn="r">
              <a:defRPr sz="1300"/>
            </a:lvl1pPr>
          </a:lstStyle>
          <a:p>
            <a:fld id="{9730BE5B-1E01-430E-AE7B-A58FAE57CB43}" type="datetimeFigureOut">
              <a:rPr lang="en-US" smtClean="0"/>
              <a:t>7/11/2016</a:t>
            </a:fld>
            <a:endParaRPr lang="en-US" dirty="0"/>
          </a:p>
        </p:txBody>
      </p:sp>
      <p:sp>
        <p:nvSpPr>
          <p:cNvPr id="4" name="Slide Image Placeholder 3"/>
          <p:cNvSpPr>
            <a:spLocks noGrp="1" noRot="1" noChangeAspect="1"/>
          </p:cNvSpPr>
          <p:nvPr>
            <p:ph type="sldImg" idx="2"/>
          </p:nvPr>
        </p:nvSpPr>
        <p:spPr>
          <a:xfrm>
            <a:off x="1203325" y="704850"/>
            <a:ext cx="4695825" cy="3521075"/>
          </a:xfrm>
          <a:prstGeom prst="rect">
            <a:avLst/>
          </a:prstGeom>
          <a:noFill/>
          <a:ln w="12700">
            <a:solidFill>
              <a:prstClr val="black"/>
            </a:solidFill>
          </a:ln>
        </p:spPr>
        <p:txBody>
          <a:bodyPr vert="horz" lIns="94225" tIns="47113" rIns="94225" bIns="47113" rtlCol="0" anchor="ctr"/>
          <a:lstStyle/>
          <a:p>
            <a:endParaRPr lang="en-US" dirty="0"/>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5" tIns="47113" rIns="94225" bIns="4711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4225" tIns="47113" rIns="94225" bIns="47113" rtlCol="0" anchor="b"/>
          <a:lstStyle>
            <a:lvl1pPr algn="l">
              <a:defRPr sz="1300"/>
            </a:lvl1pPr>
          </a:lstStyle>
          <a:p>
            <a:endParaRPr lang="en-US" dirty="0"/>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5" tIns="47113" rIns="94225" bIns="47113" rtlCol="0" anchor="b"/>
          <a:lstStyle>
            <a:lvl1pPr algn="r">
              <a:defRPr sz="1300"/>
            </a:lvl1pPr>
          </a:lstStyle>
          <a:p>
            <a:fld id="{546316F2-DC7C-45CB-9708-F1D53FDAE9AE}" type="slidenum">
              <a:rPr lang="en-US" smtClean="0"/>
              <a:t>‹#›</a:t>
            </a:fld>
            <a:endParaRPr lang="en-US" dirty="0"/>
          </a:p>
        </p:txBody>
      </p:sp>
    </p:spTree>
    <p:extLst>
      <p:ext uri="{BB962C8B-B14F-4D97-AF65-F5344CB8AC3E}">
        <p14:creationId xmlns:p14="http://schemas.microsoft.com/office/powerpoint/2010/main" val="82001910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3325" y="704850"/>
            <a:ext cx="4695825" cy="3521075"/>
          </a:xfrm>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Insert presenter contact information in text box prior to presentation.</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Introduce yourself;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‘Know the Signs” Social Marketing Campaign for Suicide Prevention is part of statewide efforts to prevent suicide, reduce stigma and discrimination related to mental illness, and to promote the mental health and wellness of all people in California.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These initiatives are funded by counties through the Mental Health Services Act (Prop 63) and administered by the California Mental Health Services Authority (</a:t>
            </a:r>
            <a:r>
              <a:rPr lang="en-US" sz="1200" kern="1200" dirty="0" err="1">
                <a:solidFill>
                  <a:schemeClr val="tx1"/>
                </a:solidFill>
                <a:effectLst/>
                <a:latin typeface="+mn-lt"/>
                <a:ea typeface="+mn-ea"/>
                <a:cs typeface="+mn-cs"/>
              </a:rPr>
              <a:t>CalMHSA</a:t>
            </a:r>
            <a:r>
              <a:rPr lang="en-US" sz="1200" kern="1200" dirty="0">
                <a:solidFill>
                  <a:schemeClr val="tx1"/>
                </a:solidFill>
                <a:effectLst/>
                <a:latin typeface="+mn-lt"/>
                <a:ea typeface="+mn-ea"/>
                <a:cs typeface="+mn-cs"/>
              </a:rPr>
              <a:t>), an organization of county governments working to improve mental health outcomes for individuals, families, and communities. </a:t>
            </a:r>
          </a:p>
          <a:p>
            <a:endParaRPr lang="en-US" dirty="0"/>
          </a:p>
        </p:txBody>
      </p:sp>
      <p:sp>
        <p:nvSpPr>
          <p:cNvPr id="4" name="Slide Number Placeholder 3"/>
          <p:cNvSpPr>
            <a:spLocks noGrp="1"/>
          </p:cNvSpPr>
          <p:nvPr>
            <p:ph type="sldNum" sz="quarter" idx="10"/>
          </p:nvPr>
        </p:nvSpPr>
        <p:spPr/>
        <p:txBody>
          <a:bodyPr/>
          <a:lstStyle/>
          <a:p>
            <a:fld id="{546316F2-DC7C-45CB-9708-F1D53FDAE9AE}" type="slidenum">
              <a:rPr lang="en-US" smtClean="0"/>
              <a:t>1</a:t>
            </a:fld>
            <a:endParaRPr lang="en-US" dirty="0"/>
          </a:p>
        </p:txBody>
      </p:sp>
    </p:spTree>
    <p:extLst>
      <p:ext uri="{BB962C8B-B14F-4D97-AF65-F5344CB8AC3E}">
        <p14:creationId xmlns:p14="http://schemas.microsoft.com/office/powerpoint/2010/main" val="6738471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White</a:t>
            </a:r>
            <a:r>
              <a:rPr lang="en-US" baseline="0" dirty="0"/>
              <a:t> middle aged and older males continue to be the group disproportionately affected by suicide. However, that doesn’t mean that being a white male by itself increases suicide risk. Likewise, not being a white older male doesn’t, by itself, reduce risk.  </a:t>
            </a:r>
          </a:p>
          <a:p>
            <a:endParaRPr lang="en-US" baseline="0" dirty="0"/>
          </a:p>
          <a:p>
            <a:r>
              <a:rPr lang="en-US" baseline="0" dirty="0"/>
              <a:t>Regarding the data above, there are concerns about the reliability, particularly as it pertains to Native Americans. </a:t>
            </a:r>
            <a:endParaRPr lang="en-US" dirty="0"/>
          </a:p>
        </p:txBody>
      </p:sp>
      <p:sp>
        <p:nvSpPr>
          <p:cNvPr id="4" name="Slide Number Placeholder 3"/>
          <p:cNvSpPr>
            <a:spLocks noGrp="1"/>
          </p:cNvSpPr>
          <p:nvPr>
            <p:ph type="sldNum" sz="quarter" idx="10"/>
          </p:nvPr>
        </p:nvSpPr>
        <p:spPr/>
        <p:txBody>
          <a:bodyPr/>
          <a:lstStyle/>
          <a:p>
            <a:fld id="{546316F2-DC7C-45CB-9708-F1D53FDAE9AE}" type="slidenum">
              <a:rPr lang="en-US" smtClean="0"/>
              <a:t>10</a:t>
            </a:fld>
            <a:endParaRPr lang="en-US" dirty="0"/>
          </a:p>
        </p:txBody>
      </p:sp>
    </p:spTree>
    <p:extLst>
      <p:ext uri="{BB962C8B-B14F-4D97-AF65-F5344CB8AC3E}">
        <p14:creationId xmlns:p14="http://schemas.microsoft.com/office/powerpoint/2010/main" val="33340275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shift from the data to focusing on how to prevent suicide.</a:t>
            </a:r>
          </a:p>
          <a:p>
            <a:endParaRPr lang="en-US" dirty="0"/>
          </a:p>
          <a:p>
            <a:r>
              <a:rPr lang="en-US" dirty="0"/>
              <a:t>Most people who attempt suicide give some indication of their thoughts and feelings prior to taking action. These warning signs may be behaviors, words or attitude changes. Learning to recognize these signs and how to respond appropriately are actions that you can take that may help save a life. Warning signs are observable</a:t>
            </a:r>
            <a:r>
              <a:rPr lang="en-US" baseline="0" dirty="0"/>
              <a:t> by others.</a:t>
            </a:r>
            <a:endParaRPr lang="en-US" dirty="0"/>
          </a:p>
        </p:txBody>
      </p:sp>
      <p:sp>
        <p:nvSpPr>
          <p:cNvPr id="4" name="Slide Number Placeholder 3"/>
          <p:cNvSpPr>
            <a:spLocks noGrp="1"/>
          </p:cNvSpPr>
          <p:nvPr>
            <p:ph type="sldNum" sz="quarter" idx="10"/>
          </p:nvPr>
        </p:nvSpPr>
        <p:spPr/>
        <p:txBody>
          <a:bodyPr/>
          <a:lstStyle/>
          <a:p>
            <a:fld id="{546316F2-DC7C-45CB-9708-F1D53FDAE9AE}" type="slidenum">
              <a:rPr lang="en-US" smtClean="0"/>
              <a:t>11</a:t>
            </a:fld>
            <a:endParaRPr lang="en-US" dirty="0"/>
          </a:p>
        </p:txBody>
      </p:sp>
    </p:spTree>
    <p:extLst>
      <p:ext uri="{BB962C8B-B14F-4D97-AF65-F5344CB8AC3E}">
        <p14:creationId xmlns:p14="http://schemas.microsoft.com/office/powerpoint/2010/main" val="34624662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Recent life changes such as the loss of a spouse or loved one may trigger more of these warning signs. Periods of heightened concern include those times as well as immediately after discharge from a nursing home or rehab center.</a:t>
            </a:r>
          </a:p>
        </p:txBody>
      </p:sp>
      <p:sp>
        <p:nvSpPr>
          <p:cNvPr id="4" name="Slide Number Placeholder 3"/>
          <p:cNvSpPr>
            <a:spLocks noGrp="1"/>
          </p:cNvSpPr>
          <p:nvPr>
            <p:ph type="sldNum" sz="quarter" idx="10"/>
          </p:nvPr>
        </p:nvSpPr>
        <p:spPr/>
        <p:txBody>
          <a:bodyPr/>
          <a:lstStyle/>
          <a:p>
            <a:fld id="{546316F2-DC7C-45CB-9708-F1D53FDAE9AE}" type="slidenum">
              <a:rPr lang="en-US" smtClean="0"/>
              <a:t>13</a:t>
            </a:fld>
            <a:endParaRPr lang="en-US" dirty="0"/>
          </a:p>
        </p:txBody>
      </p:sp>
    </p:spTree>
    <p:extLst>
      <p:ext uri="{BB962C8B-B14F-4D97-AF65-F5344CB8AC3E}">
        <p14:creationId xmlns:p14="http://schemas.microsoft.com/office/powerpoint/2010/main" val="4146459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Risk factors are characteristics that have been associated with increased risk among populations. They are</a:t>
            </a:r>
            <a:r>
              <a:rPr lang="en-US" baseline="0" dirty="0"/>
              <a:t> not the same as warning signs.</a:t>
            </a:r>
          </a:p>
          <a:p>
            <a:endParaRPr lang="en-US" baseline="0" dirty="0"/>
          </a:p>
          <a:p>
            <a:r>
              <a:rPr lang="en-US" dirty="0"/>
              <a:t>Some risk factors increase with age, including social isolation as older people lose family members and friends to death and as their mobility becomes more limited; pain and health problems; fear of prolonged illness; and disabilities. Medical fragility means that a suicide attempt is more likely to be lethal or to have more drastic health consequences for the individual.</a:t>
            </a:r>
          </a:p>
          <a:p>
            <a:endParaRPr lang="en-US" dirty="0"/>
          </a:p>
        </p:txBody>
      </p:sp>
      <p:sp>
        <p:nvSpPr>
          <p:cNvPr id="4" name="Slide Number Placeholder 3"/>
          <p:cNvSpPr>
            <a:spLocks noGrp="1"/>
          </p:cNvSpPr>
          <p:nvPr>
            <p:ph type="sldNum" sz="quarter" idx="10"/>
          </p:nvPr>
        </p:nvSpPr>
        <p:spPr/>
        <p:txBody>
          <a:bodyPr/>
          <a:lstStyle/>
          <a:p>
            <a:fld id="{546316F2-DC7C-45CB-9708-F1D53FDAE9AE}" type="slidenum">
              <a:rPr lang="en-US" smtClean="0"/>
              <a:t>14</a:t>
            </a:fld>
            <a:endParaRPr lang="en-US" dirty="0"/>
          </a:p>
        </p:txBody>
      </p:sp>
    </p:spTree>
    <p:extLst>
      <p:ext uri="{BB962C8B-B14F-4D97-AF65-F5344CB8AC3E}">
        <p14:creationId xmlns:p14="http://schemas.microsoft.com/office/powerpoint/2010/main" val="22655090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Additional symptoms</a:t>
            </a:r>
            <a:r>
              <a:rPr lang="en-US" baseline="0" dirty="0"/>
              <a:t> of Depression in older adults include:</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Blurred vision, dizziness, heart racing, anxiety.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Inability to concentrate, remember or think straight (sometimes mistaken for dementia).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An overall sadness or apathy, withdrawn; unable to find pleasure in anything.</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Irritability, mood swings or constant complaining; nothing seems to make the person happy.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Talk of worthlessness, not being needed anymore, excessive and unwarranted guilt.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Frequent doctor visits without relief in symptoms; all tests come out negative. </a:t>
            </a:r>
          </a:p>
          <a:p>
            <a:endParaRPr lang="en-US" dirty="0"/>
          </a:p>
          <a:p>
            <a:endParaRPr lang="en-US" dirty="0"/>
          </a:p>
        </p:txBody>
      </p:sp>
      <p:sp>
        <p:nvSpPr>
          <p:cNvPr id="4" name="Slide Number Placeholder 3"/>
          <p:cNvSpPr>
            <a:spLocks noGrp="1"/>
          </p:cNvSpPr>
          <p:nvPr>
            <p:ph type="sldNum" sz="quarter" idx="10"/>
          </p:nvPr>
        </p:nvSpPr>
        <p:spPr/>
        <p:txBody>
          <a:bodyPr/>
          <a:lstStyle/>
          <a:p>
            <a:fld id="{546316F2-DC7C-45CB-9708-F1D53FDAE9AE}" type="slidenum">
              <a:rPr lang="en-US" smtClean="0"/>
              <a:t>15</a:t>
            </a:fld>
            <a:endParaRPr lang="en-US" dirty="0"/>
          </a:p>
        </p:txBody>
      </p:sp>
    </p:spTree>
    <p:extLst>
      <p:ext uri="{BB962C8B-B14F-4D97-AF65-F5344CB8AC3E}">
        <p14:creationId xmlns:p14="http://schemas.microsoft.com/office/powerpoint/2010/main" val="22655090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http://www.ncbi.nlm.nih.gov/pubmed/25158916 </a:t>
            </a:r>
            <a:r>
              <a:rPr lang="en-US" sz="1200" dirty="0"/>
              <a:t>(Van </a:t>
            </a:r>
            <a:r>
              <a:rPr lang="en-US" sz="1200" dirty="0" err="1"/>
              <a:t>Orden</a:t>
            </a:r>
            <a:r>
              <a:rPr lang="en-US" sz="1200" dirty="0"/>
              <a:t>, 2014)</a:t>
            </a:r>
            <a:endParaRPr lang="en-US" dirty="0"/>
          </a:p>
        </p:txBody>
      </p:sp>
      <p:sp>
        <p:nvSpPr>
          <p:cNvPr id="4" name="Slide Number Placeholder 3"/>
          <p:cNvSpPr>
            <a:spLocks noGrp="1"/>
          </p:cNvSpPr>
          <p:nvPr>
            <p:ph type="sldNum" sz="quarter" idx="10"/>
          </p:nvPr>
        </p:nvSpPr>
        <p:spPr/>
        <p:txBody>
          <a:bodyPr/>
          <a:lstStyle/>
          <a:p>
            <a:fld id="{546316F2-DC7C-45CB-9708-F1D53FDAE9AE}" type="slidenum">
              <a:rPr lang="en-US" smtClean="0"/>
              <a:t>16</a:t>
            </a:fld>
            <a:endParaRPr lang="en-US" dirty="0"/>
          </a:p>
        </p:txBody>
      </p:sp>
    </p:spTree>
    <p:extLst>
      <p:ext uri="{BB962C8B-B14F-4D97-AF65-F5344CB8AC3E}">
        <p14:creationId xmlns:p14="http://schemas.microsoft.com/office/powerpoint/2010/main" val="19514139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Symptoms of depression can often be mistaken for “normal” signs of aging in an older population by providers and by patients themselves and their families.  Depression also manifests differently in older adults, showing up not as dysphoria (sadness) but as loss of appetite, changes in sleep, and disinterest in activities once enjoyed. Other health issues such as incontinence may lead to increased social isolation.</a:t>
            </a:r>
          </a:p>
          <a:p>
            <a:endParaRPr lang="en-US" dirty="0"/>
          </a:p>
          <a:p>
            <a:r>
              <a:rPr lang="en-US" dirty="0"/>
              <a:t>However, it is important</a:t>
            </a:r>
            <a:r>
              <a:rPr lang="en-US" baseline="0" dirty="0"/>
              <a:t> to note that older adults often have stronger protective factors in some cases, noted above under resiliency. </a:t>
            </a:r>
            <a:endParaRPr lang="en-US" dirty="0"/>
          </a:p>
        </p:txBody>
      </p:sp>
      <p:sp>
        <p:nvSpPr>
          <p:cNvPr id="4" name="Slide Number Placeholder 3"/>
          <p:cNvSpPr>
            <a:spLocks noGrp="1"/>
          </p:cNvSpPr>
          <p:nvPr>
            <p:ph type="sldNum" sz="quarter" idx="10"/>
          </p:nvPr>
        </p:nvSpPr>
        <p:spPr/>
        <p:txBody>
          <a:bodyPr/>
          <a:lstStyle/>
          <a:p>
            <a:fld id="{546316F2-DC7C-45CB-9708-F1D53FDAE9AE}" type="slidenum">
              <a:rPr lang="en-US" smtClean="0"/>
              <a:t>17</a:t>
            </a:fld>
            <a:endParaRPr lang="en-US" dirty="0"/>
          </a:p>
        </p:txBody>
      </p:sp>
    </p:spTree>
    <p:extLst>
      <p:ext uri="{BB962C8B-B14F-4D97-AF65-F5344CB8AC3E}">
        <p14:creationId xmlns:p14="http://schemas.microsoft.com/office/powerpoint/2010/main" val="1039007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comprehensive whole person wellness model that includes wellness dimensions has been shown to be effective with older adults.</a:t>
            </a:r>
          </a:p>
          <a:p>
            <a:endParaRPr lang="en-US" dirty="0"/>
          </a:p>
          <a:p>
            <a:r>
              <a:rPr lang="en-US" dirty="0"/>
              <a:t>The Eight Dimensions of Wellness are:</a:t>
            </a:r>
          </a:p>
          <a:p>
            <a:r>
              <a:rPr lang="en-US" dirty="0"/>
              <a:t>Emotional—Coping effectively with life and creating satisfying relationships</a:t>
            </a:r>
          </a:p>
          <a:p>
            <a:r>
              <a:rPr lang="en-US" dirty="0"/>
              <a:t>Environmental—Good health by occupying pleasant, stimulating environments that support well-being</a:t>
            </a:r>
          </a:p>
          <a:p>
            <a:r>
              <a:rPr lang="en-US" dirty="0"/>
              <a:t>Financial—Satisfaction with current and future financial situations</a:t>
            </a:r>
          </a:p>
          <a:p>
            <a:r>
              <a:rPr lang="en-US" dirty="0"/>
              <a:t>Intellectual—Recognizing creative abilities and finding ways to expand knowledge and skills</a:t>
            </a:r>
          </a:p>
          <a:p>
            <a:r>
              <a:rPr lang="en-US" dirty="0"/>
              <a:t>Occupational—Personal satisfaction and enrichment from one’s work</a:t>
            </a:r>
          </a:p>
          <a:p>
            <a:r>
              <a:rPr lang="en-US" dirty="0"/>
              <a:t>Physical—Recognizing the need for physical activity, healthy foods, and sleep</a:t>
            </a:r>
          </a:p>
          <a:p>
            <a:r>
              <a:rPr lang="en-US" dirty="0"/>
              <a:t>Social—Developing a sense of connection, belonging, and a well-developed support system</a:t>
            </a:r>
          </a:p>
          <a:p>
            <a:r>
              <a:rPr lang="en-US" dirty="0"/>
              <a:t>Spiritual—Expanding a sense of purpose and meaning in life</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Based on the research</a:t>
            </a:r>
            <a:r>
              <a:rPr lang="en-US" baseline="0" dirty="0"/>
              <a:t> article “</a:t>
            </a:r>
            <a:r>
              <a:rPr lang="en-US" sz="1200" b="1" i="0" kern="1200" dirty="0">
                <a:solidFill>
                  <a:schemeClr val="tx1"/>
                </a:solidFill>
                <a:effectLst/>
                <a:latin typeface="+mn-lt"/>
                <a:ea typeface="+mn-ea"/>
                <a:cs typeface="+mn-cs"/>
              </a:rPr>
              <a:t>Activities That Promote Wellness for Older Adults in Rural Communities</a:t>
            </a:r>
            <a:r>
              <a:rPr lang="en-US" sz="1200" b="0" i="0" kern="1200" dirty="0">
                <a:solidFill>
                  <a:schemeClr val="tx1"/>
                </a:solidFill>
                <a:effectLst/>
                <a:latin typeface="+mn-lt"/>
                <a:ea typeface="+mn-ea"/>
                <a:cs typeface="+mn-cs"/>
              </a:rPr>
              <a:t>”</a:t>
            </a:r>
            <a:r>
              <a:rPr lang="en-US" sz="1200" b="0" i="0" kern="1200" baseline="0" dirty="0">
                <a:solidFill>
                  <a:schemeClr val="tx1"/>
                </a:solidFill>
                <a:effectLst/>
                <a:latin typeface="+mn-lt"/>
                <a:ea typeface="+mn-ea"/>
                <a:cs typeface="+mn-cs"/>
              </a:rPr>
              <a:t> (http://www.joe.org/joe/2009october/rb2.php) the following results were found regarding what percentage of senior centers offered programs to address the various phases of the wellness model: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Activities for the social dimension were offered in 87% of the centers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Activities for the physical dimension were offered in 85% of the centers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Spiritual activities were offered in 61% of community centers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Occupational activities were offered in 37% of community centers,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i="0" kern="1200" dirty="0">
                <a:solidFill>
                  <a:schemeClr val="tx1"/>
                </a:solidFill>
                <a:effectLst/>
                <a:latin typeface="+mn-lt"/>
                <a:ea typeface="+mn-ea"/>
                <a:cs typeface="+mn-cs"/>
              </a:rPr>
              <a:t>While activities for the emotional dimension were offered in only 31% of centers.</a:t>
            </a:r>
          </a:p>
        </p:txBody>
      </p:sp>
      <p:sp>
        <p:nvSpPr>
          <p:cNvPr id="4" name="Slide Number Placeholder 3"/>
          <p:cNvSpPr>
            <a:spLocks noGrp="1"/>
          </p:cNvSpPr>
          <p:nvPr>
            <p:ph type="sldNum" sz="quarter" idx="10"/>
          </p:nvPr>
        </p:nvSpPr>
        <p:spPr/>
        <p:txBody>
          <a:bodyPr/>
          <a:lstStyle/>
          <a:p>
            <a:fld id="{546316F2-DC7C-45CB-9708-F1D53FDAE9AE}" type="slidenum">
              <a:rPr lang="en-US" smtClean="0"/>
              <a:t>18</a:t>
            </a:fld>
            <a:endParaRPr lang="en-US" dirty="0"/>
          </a:p>
        </p:txBody>
      </p:sp>
    </p:spTree>
    <p:extLst>
      <p:ext uri="{BB962C8B-B14F-4D97-AF65-F5344CB8AC3E}">
        <p14:creationId xmlns:p14="http://schemas.microsoft.com/office/powerpoint/2010/main" val="23065685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dirty="0"/>
              <a:t>On average, 45% of people who died by suicide had contact with primary care providers within one month of their death, and over 75% had such contact within a year of their death. This is especially true of older adults who see their primary care providers more frequently than younger adults do. All of this suggests there may have been missed opportunities to identify the patient’s suicidality.</a:t>
            </a:r>
          </a:p>
          <a:p>
            <a:pPr marL="0" indent="0">
              <a:buFont typeface="+mj-lt"/>
              <a:buNone/>
            </a:pPr>
            <a:r>
              <a:rPr lang="en-US" dirty="0" err="1"/>
              <a:t>Luoma</a:t>
            </a:r>
            <a:r>
              <a:rPr lang="en-US" dirty="0"/>
              <a:t>, J. B., Martin, C. E., &amp; Pearson, J. L. (2002). Contact with mental health and primary care providers before suicide: A review of the evidence. American Journal of Psychiatry, 159(6), 909–16. Retrieved from http://www.ncbi.nlm.nih.gov/pubmed/12042175</a:t>
            </a:r>
          </a:p>
          <a:p>
            <a:pPr marL="0" indent="0">
              <a:buFont typeface="+mj-lt"/>
              <a:buNone/>
            </a:pPr>
            <a:endParaRPr lang="en-US" dirty="0"/>
          </a:p>
          <a:p>
            <a:pPr marL="0" indent="0">
              <a:buFont typeface="+mj-lt"/>
              <a:buNone/>
            </a:pPr>
            <a:r>
              <a:rPr lang="en-US" dirty="0"/>
              <a:t> The American College of Preventive Medicine recommends that all primary care practices have systems of care in place to assure accurate diagnosis, effective treatment, and follow-up for depression. </a:t>
            </a:r>
          </a:p>
          <a:p>
            <a:pPr marL="0" indent="0">
              <a:buFont typeface="+mj-lt"/>
              <a:buNone/>
            </a:pPr>
            <a:endParaRPr lang="en-US" dirty="0"/>
          </a:p>
        </p:txBody>
      </p:sp>
      <p:sp>
        <p:nvSpPr>
          <p:cNvPr id="4" name="Slide Number Placeholder 3"/>
          <p:cNvSpPr>
            <a:spLocks noGrp="1"/>
          </p:cNvSpPr>
          <p:nvPr>
            <p:ph type="sldNum" sz="quarter" idx="10"/>
          </p:nvPr>
        </p:nvSpPr>
        <p:spPr/>
        <p:txBody>
          <a:bodyPr/>
          <a:lstStyle/>
          <a:p>
            <a:fld id="{546316F2-DC7C-45CB-9708-F1D53FDAE9AE}" type="slidenum">
              <a:rPr lang="en-US" smtClean="0"/>
              <a:t>19</a:t>
            </a:fld>
            <a:endParaRPr lang="en-US" dirty="0"/>
          </a:p>
        </p:txBody>
      </p:sp>
    </p:spTree>
    <p:extLst>
      <p:ext uri="{BB962C8B-B14F-4D97-AF65-F5344CB8AC3E}">
        <p14:creationId xmlns:p14="http://schemas.microsoft.com/office/powerpoint/2010/main" val="6874906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Dad, I’ve noticed some changes in you recently that are worrying me. You used to spend time at the barbershop with your buddies but you haven’t had a haircut in a long time. And you’re losing weight. Are you feeling all right? Is there something troubling you?</a:t>
            </a:r>
          </a:p>
          <a:p>
            <a:endParaRPr lang="en-US" dirty="0"/>
          </a:p>
          <a:p>
            <a:r>
              <a:rPr lang="en-US" dirty="0"/>
              <a:t>Other examples: </a:t>
            </a:r>
          </a:p>
          <a:p>
            <a:r>
              <a:rPr lang="en-US" dirty="0"/>
              <a:t>Joe, it’s not like you to avoid your friends. And I heard you say something earlier today about not being around to see who gets elected. I remember when Doug was suicidal a couple of years ago. Are you thinking about suicide? </a:t>
            </a:r>
          </a:p>
          <a:p>
            <a:endParaRPr lang="en-US" dirty="0"/>
          </a:p>
          <a:p>
            <a:r>
              <a:rPr lang="en-US" dirty="0"/>
              <a:t>Grandma, I’m worried about you. You just don’t seem yourself lately. I think your appetite is off and you haven’t been going to church lately. I’d like to make an appointment for you with your doctor and go with you to make sure that you aren’t experiencing depression. If you are, there are some good treatments that could help you feel much better.</a:t>
            </a:r>
          </a:p>
        </p:txBody>
      </p:sp>
      <p:sp>
        <p:nvSpPr>
          <p:cNvPr id="4" name="Slide Number Placeholder 3"/>
          <p:cNvSpPr>
            <a:spLocks noGrp="1"/>
          </p:cNvSpPr>
          <p:nvPr>
            <p:ph type="sldNum" sz="quarter" idx="10"/>
          </p:nvPr>
        </p:nvSpPr>
        <p:spPr/>
        <p:txBody>
          <a:bodyPr/>
          <a:lstStyle/>
          <a:p>
            <a:fld id="{546316F2-DC7C-45CB-9708-F1D53FDAE9AE}" type="slidenum">
              <a:rPr lang="en-US" smtClean="0"/>
              <a:t>20</a:t>
            </a:fld>
            <a:endParaRPr lang="en-US" dirty="0"/>
          </a:p>
        </p:txBody>
      </p:sp>
    </p:spTree>
    <p:extLst>
      <p:ext uri="{BB962C8B-B14F-4D97-AF65-F5344CB8AC3E}">
        <p14:creationId xmlns:p14="http://schemas.microsoft.com/office/powerpoint/2010/main" val="2198169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4850"/>
            <a:ext cx="4692650" cy="3519488"/>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Know</a:t>
            </a:r>
            <a:r>
              <a:rPr lang="en-US" sz="1200" baseline="0" dirty="0"/>
              <a:t> the Signs is part of </a:t>
            </a:r>
            <a:r>
              <a:rPr lang="en-US" sz="1200" dirty="0"/>
              <a:t>Each Mind Matters: California's Mental Health Movement, which serves as the megaphone to amplify the voices of all people who want to put an end to stigma related to mental health and create a community where everyone feels comfortable reaching out for the support they deserve. Each Mind Matters is the umbrella in which all the resource information and campaign materials we’ll speak about falls under and assists you in targeting the different lifespans and diverse communities we’ll talk about in just a moment.</a:t>
            </a:r>
          </a:p>
          <a:p>
            <a:endParaRPr lang="en-US" baseline="0"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21FE3293-A54E-4048-A90D-E13BB8DC46E1}" type="slidenum">
              <a:rPr lang="en-US">
                <a:solidFill>
                  <a:prstClr val="black"/>
                </a:solidFill>
              </a:rPr>
              <a:pPr>
                <a:defRPr/>
              </a:pPr>
              <a:t>2</a:t>
            </a:fld>
            <a:endParaRPr lang="en-US">
              <a:solidFill>
                <a:prstClr val="black"/>
              </a:solidFill>
            </a:endParaRPr>
          </a:p>
        </p:txBody>
      </p:sp>
    </p:spTree>
    <p:extLst>
      <p:ext uri="{BB962C8B-B14F-4D97-AF65-F5344CB8AC3E}">
        <p14:creationId xmlns:p14="http://schemas.microsoft.com/office/powerpoint/2010/main" val="31929822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fortunate to be</a:t>
            </a:r>
            <a:r>
              <a:rPr lang="en-US" baseline="0" dirty="0"/>
              <a:t> the home of the Institute on Aging here in California, based out of San Francisco. </a:t>
            </a:r>
          </a:p>
          <a:p>
            <a:endParaRPr lang="en-US" baseline="0" dirty="0"/>
          </a:p>
          <a:p>
            <a:r>
              <a:rPr lang="en-US" baseline="0" dirty="0"/>
              <a:t>Institute on Aging’s 24-hour toll-free Friendship Line is the only accredited crisis line in the country for people aged 60 years and older, and adults living with disabilities. They also make on-going outreach calls to lonely older adults.</a:t>
            </a:r>
            <a:endParaRPr lang="en-US" dirty="0"/>
          </a:p>
        </p:txBody>
      </p:sp>
      <p:sp>
        <p:nvSpPr>
          <p:cNvPr id="4" name="Slide Number Placeholder 3"/>
          <p:cNvSpPr>
            <a:spLocks noGrp="1"/>
          </p:cNvSpPr>
          <p:nvPr>
            <p:ph type="sldNum" sz="quarter" idx="10"/>
          </p:nvPr>
        </p:nvSpPr>
        <p:spPr/>
        <p:txBody>
          <a:bodyPr/>
          <a:lstStyle/>
          <a:p>
            <a:fld id="{546316F2-DC7C-45CB-9708-F1D53FDAE9AE}" type="slidenum">
              <a:rPr lang="en-US" smtClean="0"/>
              <a:t>21</a:t>
            </a:fld>
            <a:endParaRPr lang="en-US" dirty="0"/>
          </a:p>
        </p:txBody>
      </p:sp>
    </p:spTree>
    <p:extLst>
      <p:ext uri="{BB962C8B-B14F-4D97-AF65-F5344CB8AC3E}">
        <p14:creationId xmlns:p14="http://schemas.microsoft.com/office/powerpoint/2010/main" val="24817173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Each Mind</a:t>
            </a:r>
            <a:r>
              <a:rPr lang="en-US" baseline="0" dirty="0"/>
              <a:t> Matters created a listing of resources for older adult suicide prevention, which is included in the 2016 Suicide Prevention Week Toolkit. </a:t>
            </a:r>
            <a:endParaRPr lang="en-US" dirty="0"/>
          </a:p>
          <a:p>
            <a:endParaRPr lang="en-US" dirty="0"/>
          </a:p>
          <a:p>
            <a:r>
              <a:rPr lang="en-US" dirty="0"/>
              <a:t>The documents</a:t>
            </a:r>
            <a:r>
              <a:rPr lang="en-US" baseline="0" dirty="0"/>
              <a:t> on screen are included in that listing; these were created by the US Dept. of Health and Human Services to assist caregivers and senior living center staff:</a:t>
            </a:r>
          </a:p>
          <a:p>
            <a:pPr marL="171450" indent="-171450">
              <a:buFont typeface="Arial" panose="020B0604020202020204" pitchFamily="34" charset="0"/>
              <a:buChar char="•"/>
            </a:pPr>
            <a:r>
              <a:rPr lang="en-US" dirty="0"/>
              <a:t>Older Adult,</a:t>
            </a:r>
            <a:r>
              <a:rPr lang="en-US" baseline="0" dirty="0"/>
              <a:t> </a:t>
            </a:r>
            <a:r>
              <a:rPr lang="en-US" dirty="0"/>
              <a:t>Family, and</a:t>
            </a:r>
            <a:r>
              <a:rPr lang="en-US" baseline="0" dirty="0"/>
              <a:t> </a:t>
            </a:r>
            <a:r>
              <a:rPr lang="en-US" dirty="0"/>
              <a:t>Caregiver Guide</a:t>
            </a:r>
            <a:r>
              <a:rPr lang="en-US" baseline="0" dirty="0"/>
              <a:t> </a:t>
            </a:r>
            <a:r>
              <a:rPr lang="en-US" dirty="0"/>
              <a:t>on Depression:</a:t>
            </a:r>
            <a:r>
              <a:rPr lang="en-US" baseline="0" dirty="0"/>
              <a:t> </a:t>
            </a:r>
            <a:r>
              <a:rPr lang="en-US" dirty="0"/>
              <a:t>The Treatment</a:t>
            </a:r>
            <a:r>
              <a:rPr lang="en-US" baseline="0" dirty="0"/>
              <a:t> </a:t>
            </a:r>
            <a:r>
              <a:rPr lang="en-US" dirty="0"/>
              <a:t>of Depression</a:t>
            </a:r>
            <a:r>
              <a:rPr lang="en-US" baseline="0" dirty="0"/>
              <a:t> </a:t>
            </a:r>
            <a:r>
              <a:rPr lang="en-US" dirty="0"/>
              <a:t>in Older Adults</a:t>
            </a:r>
          </a:p>
          <a:p>
            <a:pPr marL="171450" indent="-171450">
              <a:buFont typeface="Arial" panose="020B0604020202020204" pitchFamily="34" charset="0"/>
              <a:buChar char="•"/>
            </a:pPr>
            <a:r>
              <a:rPr lang="en-US" dirty="0"/>
              <a:t>A Guide</a:t>
            </a:r>
            <a:r>
              <a:rPr lang="en-US" baseline="0" dirty="0"/>
              <a:t> </a:t>
            </a:r>
            <a:r>
              <a:rPr lang="en-US" dirty="0"/>
              <a:t>to Promoting Emotional</a:t>
            </a:r>
            <a:r>
              <a:rPr lang="en-US" baseline="0" dirty="0"/>
              <a:t> </a:t>
            </a:r>
            <a:r>
              <a:rPr lang="en-US" dirty="0"/>
              <a:t>Health and Preventing</a:t>
            </a:r>
            <a:r>
              <a:rPr lang="en-US" baseline="0" dirty="0"/>
              <a:t> </a:t>
            </a:r>
            <a:r>
              <a:rPr lang="en-US" dirty="0"/>
              <a:t>Suicide in Senior Living</a:t>
            </a:r>
            <a:r>
              <a:rPr lang="en-US" baseline="0" dirty="0"/>
              <a:t> </a:t>
            </a:r>
            <a:r>
              <a:rPr lang="en-US" dirty="0"/>
              <a:t>Communities</a:t>
            </a:r>
          </a:p>
          <a:p>
            <a:pPr marL="171450" indent="-171450">
              <a:buFont typeface="Arial" panose="020B0604020202020204" pitchFamily="34" charset="0"/>
              <a:buChar char="•"/>
            </a:pPr>
            <a:r>
              <a:rPr lang="en-US" dirty="0"/>
              <a:t>Promoting Emotional Health</a:t>
            </a:r>
            <a:r>
              <a:rPr lang="en-US" baseline="0" dirty="0"/>
              <a:t> </a:t>
            </a:r>
            <a:r>
              <a:rPr lang="en-US" dirty="0"/>
              <a:t>and Preventing Suicide:</a:t>
            </a:r>
            <a:r>
              <a:rPr lang="en-US" baseline="0" dirty="0"/>
              <a:t> </a:t>
            </a:r>
            <a:r>
              <a:rPr lang="en-US" dirty="0"/>
              <a:t>A Toolkit for Senior</a:t>
            </a:r>
            <a:r>
              <a:rPr lang="en-US" baseline="0" dirty="0"/>
              <a:t> </a:t>
            </a:r>
            <a:r>
              <a:rPr lang="en-US" dirty="0"/>
              <a:t>Living Communities</a:t>
            </a:r>
          </a:p>
          <a:p>
            <a:pPr marL="628650" lvl="1"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546316F2-DC7C-45CB-9708-F1D53FDAE9AE}" type="slidenum">
              <a:rPr lang="en-US" smtClean="0"/>
              <a:t>22</a:t>
            </a:fld>
            <a:endParaRPr lang="en-US" dirty="0"/>
          </a:p>
        </p:txBody>
      </p:sp>
    </p:spTree>
    <p:extLst>
      <p:ext uri="{BB962C8B-B14F-4D97-AF65-F5344CB8AC3E}">
        <p14:creationId xmlns:p14="http://schemas.microsoft.com/office/powerpoint/2010/main" val="8329169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4850"/>
            <a:ext cx="4692650" cy="3519488"/>
          </a:xfrm>
        </p:spPr>
      </p:sp>
      <p:sp>
        <p:nvSpPr>
          <p:cNvPr id="3" name="Notes Placeholder 2"/>
          <p:cNvSpPr>
            <a:spLocks noGrp="1"/>
          </p:cNvSpPr>
          <p:nvPr>
            <p:ph type="body" idx="1"/>
          </p:nvPr>
        </p:nvSpPr>
        <p:spPr/>
        <p:txBody>
          <a:bodyPr/>
          <a:lstStyle/>
          <a:p>
            <a:endParaRPr lang="en-US" baseline="0" dirty="0"/>
          </a:p>
          <a:p>
            <a:r>
              <a:rPr lang="en-US" dirty="0"/>
              <a:t>Time for taking questions and comments.</a:t>
            </a:r>
          </a:p>
        </p:txBody>
      </p:sp>
      <p:sp>
        <p:nvSpPr>
          <p:cNvPr id="4" name="Slide Number Placeholder 3"/>
          <p:cNvSpPr>
            <a:spLocks noGrp="1"/>
          </p:cNvSpPr>
          <p:nvPr>
            <p:ph type="sldNum" sz="quarter" idx="10"/>
          </p:nvPr>
        </p:nvSpPr>
        <p:spPr/>
        <p:txBody>
          <a:bodyPr/>
          <a:lstStyle/>
          <a:p>
            <a:pPr>
              <a:defRPr/>
            </a:pPr>
            <a:fld id="{21FE3293-A54E-4048-A90D-E13BB8DC46E1}" type="slidenum">
              <a:rPr lang="en-US">
                <a:solidFill>
                  <a:prstClr val="black"/>
                </a:solidFill>
              </a:rPr>
              <a:pPr>
                <a:defRPr/>
              </a:pPr>
              <a:t>23</a:t>
            </a:fld>
            <a:endParaRPr lang="en-US">
              <a:solidFill>
                <a:prstClr val="black"/>
              </a:solidFill>
            </a:endParaRPr>
          </a:p>
        </p:txBody>
      </p:sp>
    </p:spTree>
    <p:extLst>
      <p:ext uri="{BB962C8B-B14F-4D97-AF65-F5344CB8AC3E}">
        <p14:creationId xmlns:p14="http://schemas.microsoft.com/office/powerpoint/2010/main" val="31929822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4850"/>
            <a:ext cx="4692650" cy="3519488"/>
          </a:xfrm>
        </p:spPr>
      </p:sp>
      <p:sp>
        <p:nvSpPr>
          <p:cNvPr id="3" name="Notes Placeholder 2"/>
          <p:cNvSpPr>
            <a:spLocks noGrp="1"/>
          </p:cNvSpPr>
          <p:nvPr>
            <p:ph type="body" idx="1"/>
          </p:nvPr>
        </p:nvSpPr>
        <p:spPr/>
        <p:txBody>
          <a:bodyPr/>
          <a:lstStyle/>
          <a:p>
            <a:pPr defTabSz="942289" fontAlgn="base">
              <a:spcBef>
                <a:spcPct val="30000"/>
              </a:spcBef>
              <a:spcAft>
                <a:spcPct val="0"/>
              </a:spcAft>
              <a:defRPr/>
            </a:pPr>
            <a:r>
              <a:rPr lang="en-US" dirty="0"/>
              <a:t>The Know the Signs campaign is designed to reach HELPERS, not the at-risk</a:t>
            </a:r>
            <a:r>
              <a:rPr lang="en-US" baseline="0" dirty="0"/>
              <a:t> persons themselves. The campaign consists of ads (print, </a:t>
            </a:r>
            <a:r>
              <a:rPr lang="en-US" baseline="0" dirty="0" err="1"/>
              <a:t>tv</a:t>
            </a:r>
            <a:r>
              <a:rPr lang="en-US" baseline="0" dirty="0"/>
              <a:t>, radio, billboards, etc.), outreach materials, (posters, brochures, tent cards, etc.), toolkits, a film contest for high school students, and more. All materials drive audience members to the website suicideispreventable.org or for Spanish speakers to </a:t>
            </a:r>
            <a:r>
              <a:rPr lang="en-US" dirty="0">
                <a:solidFill>
                  <a:srgbClr val="7030A0"/>
                </a:solidFill>
                <a:latin typeface="Calibri" panose="020F0502020204030204" pitchFamily="34" charset="0"/>
              </a:rPr>
              <a:t>elsuicidio</a:t>
            </a:r>
            <a:r>
              <a:rPr lang="en-US" b="1" dirty="0">
                <a:solidFill>
                  <a:srgbClr val="7030A0"/>
                </a:solidFill>
                <a:latin typeface="Calibri" panose="020F0502020204030204" pitchFamily="34" charset="0"/>
              </a:rPr>
              <a:t>es</a:t>
            </a:r>
            <a:r>
              <a:rPr lang="en-US" dirty="0">
                <a:solidFill>
                  <a:srgbClr val="7030A0"/>
                </a:solidFill>
                <a:latin typeface="Calibri" panose="020F0502020204030204" pitchFamily="34" charset="0"/>
              </a:rPr>
              <a:t>prevenible.org</a:t>
            </a:r>
          </a:p>
          <a:p>
            <a:endParaRPr lang="en-US" dirty="0">
              <a:solidFill>
                <a:srgbClr val="313231"/>
              </a:solidFill>
            </a:endParaRPr>
          </a:p>
        </p:txBody>
      </p:sp>
      <p:sp>
        <p:nvSpPr>
          <p:cNvPr id="4" name="Slide Number Placeholder 3"/>
          <p:cNvSpPr>
            <a:spLocks noGrp="1"/>
          </p:cNvSpPr>
          <p:nvPr>
            <p:ph type="sldNum" sz="quarter" idx="10"/>
          </p:nvPr>
        </p:nvSpPr>
        <p:spPr/>
        <p:txBody>
          <a:bodyPr/>
          <a:lstStyle/>
          <a:p>
            <a:fld id="{546316F2-DC7C-45CB-9708-F1D53FDAE9AE}" type="slidenum">
              <a:rPr lang="en-US">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2578504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many years, most of the suicide prevention emphasis has been on youth and young adults. However, the data tells us that middle-aged and older adults die by suicide at higher rates and in larger numbers than youth. Prevention efforts may have been effective among youth; now we need to turn our attention to working-aged and older adults. As the population ages, suicide may continue to increase unless intervention and prevention programs are implemented.</a:t>
            </a:r>
          </a:p>
          <a:p>
            <a:r>
              <a:rPr lang="en-US" sz="1200" kern="1200" dirty="0">
                <a:solidFill>
                  <a:schemeClr val="tx1"/>
                </a:solidFill>
                <a:effectLst/>
                <a:latin typeface="+mn-lt"/>
                <a:ea typeface="+mn-ea"/>
                <a:cs typeface="+mn-cs"/>
              </a:rPr>
              <a:t>Different agencies use varying definitions for this population. Some regard it as 65+ (the traditional retirement age and older); the California Area Agencies on Aging use 60+.</a:t>
            </a:r>
            <a:endParaRPr lang="en-US" dirty="0"/>
          </a:p>
        </p:txBody>
      </p:sp>
      <p:sp>
        <p:nvSpPr>
          <p:cNvPr id="4" name="Slide Number Placeholder 3"/>
          <p:cNvSpPr>
            <a:spLocks noGrp="1"/>
          </p:cNvSpPr>
          <p:nvPr>
            <p:ph type="sldNum" sz="quarter" idx="10"/>
          </p:nvPr>
        </p:nvSpPr>
        <p:spPr/>
        <p:txBody>
          <a:bodyPr/>
          <a:lstStyle/>
          <a:p>
            <a:fld id="{EEBCAB54-7909-4B70-9BEC-38DC55547FCA}" type="slidenum">
              <a:rPr lang="en-US" smtClean="0"/>
              <a:t>4</a:t>
            </a:fld>
            <a:endParaRPr lang="en-US"/>
          </a:p>
        </p:txBody>
      </p:sp>
    </p:spTree>
    <p:extLst>
      <p:ext uri="{BB962C8B-B14F-4D97-AF65-F5344CB8AC3E}">
        <p14:creationId xmlns:p14="http://schemas.microsoft.com/office/powerpoint/2010/main" val="4637782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Regarding the higher lethality</a:t>
            </a:r>
            <a:r>
              <a:rPr lang="en-US" baseline="0" dirty="0"/>
              <a:t> of attempts:</a:t>
            </a:r>
          </a:p>
          <a:p>
            <a:pPr marL="171450" indent="-171450">
              <a:buFont typeface="Arial" panose="020B0604020202020204" pitchFamily="34" charset="0"/>
              <a:buChar char="•"/>
            </a:pPr>
            <a:r>
              <a:rPr lang="en-US" baseline="0" dirty="0"/>
              <a:t>As we age, our bodies become more frail and thus an attempt is more likely to result in death</a:t>
            </a:r>
          </a:p>
          <a:p>
            <a:pPr marL="171450" indent="-171450">
              <a:buFont typeface="Arial" panose="020B0604020202020204" pitchFamily="34" charset="0"/>
              <a:buChar char="•"/>
            </a:pPr>
            <a:r>
              <a:rPr lang="en-US" baseline="0" dirty="0"/>
              <a:t>Aside from the increase in other risk factors associated with this (belongingness, lack of access to resources) isolation also decreases the chances that someone will be found after a suicide attempt in time for lifesaving actions to be taken. </a:t>
            </a:r>
          </a:p>
          <a:p>
            <a:pPr marL="171450" indent="-171450">
              <a:buFont typeface="Arial" panose="020B0604020202020204" pitchFamily="34" charset="0"/>
              <a:buChar char="•"/>
            </a:pPr>
            <a:r>
              <a:rPr lang="en-US" baseline="0" dirty="0"/>
              <a:t>There also seems to be greater sense of planning and determination in older adult attempters. Older adults also may have access to lethal means, including firearms and medications. And they tend to plan their deaths in advance, rather than act impulsively. </a:t>
            </a:r>
          </a:p>
          <a:p>
            <a:pPr marL="171450" indent="-171450">
              <a:buFont typeface="Arial" panose="020B0604020202020204" pitchFamily="34" charset="0"/>
              <a:buChar char="•"/>
            </a:pPr>
            <a:r>
              <a:rPr lang="en-US" baseline="0" dirty="0"/>
              <a:t>As you will see on the next slide, older adults are more likely than the average population to attempt suicide using a firearm. </a:t>
            </a:r>
            <a:endParaRPr lang="en-US" dirty="0"/>
          </a:p>
        </p:txBody>
      </p:sp>
      <p:sp>
        <p:nvSpPr>
          <p:cNvPr id="4" name="Slide Number Placeholder 3"/>
          <p:cNvSpPr>
            <a:spLocks noGrp="1"/>
          </p:cNvSpPr>
          <p:nvPr>
            <p:ph type="sldNum" sz="quarter" idx="10"/>
          </p:nvPr>
        </p:nvSpPr>
        <p:spPr/>
        <p:txBody>
          <a:bodyPr/>
          <a:lstStyle/>
          <a:p>
            <a:fld id="{546316F2-DC7C-45CB-9708-F1D53FDAE9AE}" type="slidenum">
              <a:rPr lang="en-US" smtClean="0"/>
              <a:t>5</a:t>
            </a:fld>
            <a:endParaRPr lang="en-US" dirty="0"/>
          </a:p>
        </p:txBody>
      </p:sp>
    </p:spTree>
    <p:extLst>
      <p:ext uri="{BB962C8B-B14F-4D97-AF65-F5344CB8AC3E}">
        <p14:creationId xmlns:p14="http://schemas.microsoft.com/office/powerpoint/2010/main" val="39425066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Older adults make up 29% of all suicides</a:t>
            </a:r>
            <a:r>
              <a:rPr lang="en-US" baseline="0" dirty="0"/>
              <a:t> in CA, according to 2013 data, however they only represent 18% of the population. </a:t>
            </a:r>
          </a:p>
          <a:p>
            <a:pPr marL="171450" indent="-171450">
              <a:buFont typeface="Arial" panose="020B0604020202020204" pitchFamily="34" charset="0"/>
              <a:buChar char="•"/>
            </a:pPr>
            <a:r>
              <a:rPr lang="en-US" baseline="0" dirty="0"/>
              <a:t>Note: Population listed for all ages on “Epicenter” is 38,202,206, older adult population is listed as 6,820,715 (6,820,715/38,202,206=0.1785) </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2013 is the most recent year for which statewide data is available. You may have more recent data in your own county.</a:t>
            </a:r>
            <a:endParaRPr lang="en-US" dirty="0"/>
          </a:p>
        </p:txBody>
      </p:sp>
      <p:sp>
        <p:nvSpPr>
          <p:cNvPr id="4" name="Slide Number Placeholder 3"/>
          <p:cNvSpPr>
            <a:spLocks noGrp="1"/>
          </p:cNvSpPr>
          <p:nvPr>
            <p:ph type="sldNum" sz="quarter" idx="10"/>
          </p:nvPr>
        </p:nvSpPr>
        <p:spPr/>
        <p:txBody>
          <a:bodyPr/>
          <a:lstStyle/>
          <a:p>
            <a:fld id="{546316F2-DC7C-45CB-9708-F1D53FDAE9AE}" type="slidenum">
              <a:rPr lang="en-US" smtClean="0"/>
              <a:t>6</a:t>
            </a:fld>
            <a:endParaRPr lang="en-US" dirty="0"/>
          </a:p>
        </p:txBody>
      </p:sp>
    </p:spTree>
    <p:extLst>
      <p:ext uri="{BB962C8B-B14F-4D97-AF65-F5344CB8AC3E}">
        <p14:creationId xmlns:p14="http://schemas.microsoft.com/office/powerpoint/2010/main" val="11280317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can see, firearm deaths</a:t>
            </a:r>
            <a:r>
              <a:rPr lang="en-US" baseline="0" dirty="0"/>
              <a:t> account for the largest percentage of deaths by suicide in the older adult population (56% vs. 39% among all groups). For many reasons, restricting access to lethal means continues to be one of the most important preventative strategies with all age groups especially older adults. Poisoning represents the second most commonly used means, which differs from other age groups. With higher medication use in older ages, efforts to engage primary care practices and pharmacists can be effective strategies. </a:t>
            </a:r>
          </a:p>
          <a:p>
            <a:endParaRPr lang="en-US" baseline="0" dirty="0"/>
          </a:p>
          <a:p>
            <a:r>
              <a:rPr lang="en-US" dirty="0"/>
              <a:t>Approximately 70%–80% of antidepressants are prescribed in the primary care setting.   </a:t>
            </a:r>
          </a:p>
          <a:p>
            <a:r>
              <a:rPr lang="en-US" dirty="0"/>
              <a:t>[</a:t>
            </a:r>
            <a:r>
              <a:rPr lang="en-US" dirty="0" err="1"/>
              <a:t>Mojtabai</a:t>
            </a:r>
            <a:r>
              <a:rPr lang="en-US" dirty="0"/>
              <a:t>, R., &amp; </a:t>
            </a:r>
            <a:r>
              <a:rPr lang="en-US" dirty="0" err="1"/>
              <a:t>Olfson</a:t>
            </a:r>
            <a:r>
              <a:rPr lang="en-US" dirty="0"/>
              <a:t>, M. (2008). National patterns in antidepressant treatment by psychiatrists and general medical providers: Results from the National Comorbidity Survey replication. Journal of Clinical Psychiatry, 69(7), 1064–74]</a:t>
            </a:r>
          </a:p>
          <a:p>
            <a:endParaRPr lang="en-US" dirty="0"/>
          </a:p>
        </p:txBody>
      </p:sp>
      <p:sp>
        <p:nvSpPr>
          <p:cNvPr id="4" name="Slide Number Placeholder 3"/>
          <p:cNvSpPr>
            <a:spLocks noGrp="1"/>
          </p:cNvSpPr>
          <p:nvPr>
            <p:ph type="sldNum" sz="quarter" idx="10"/>
          </p:nvPr>
        </p:nvSpPr>
        <p:spPr/>
        <p:txBody>
          <a:bodyPr/>
          <a:lstStyle/>
          <a:p>
            <a:fld id="{546316F2-DC7C-45CB-9708-F1D53FDAE9AE}" type="slidenum">
              <a:rPr lang="en-US" smtClean="0"/>
              <a:t>7</a:t>
            </a:fld>
            <a:endParaRPr lang="en-US" dirty="0"/>
          </a:p>
        </p:txBody>
      </p:sp>
    </p:spTree>
    <p:extLst>
      <p:ext uri="{BB962C8B-B14F-4D97-AF65-F5344CB8AC3E}">
        <p14:creationId xmlns:p14="http://schemas.microsoft.com/office/powerpoint/2010/main" val="23636026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Veteran status for suicide deaths is higher among older adults, however it is important to consider</a:t>
            </a:r>
            <a:r>
              <a:rPr lang="en-US" baseline="0" dirty="0"/>
              <a:t> that veteran status in the overall population is higher in older age groups. </a:t>
            </a:r>
          </a:p>
          <a:p>
            <a:endParaRPr lang="en-US" baseline="0" dirty="0"/>
          </a:p>
          <a:p>
            <a:r>
              <a:rPr lang="en-US" baseline="0" dirty="0"/>
              <a:t>In addition to the chart shown, there were 693 veteran suicides in 2013 with 459 of them among older adults.</a:t>
            </a:r>
            <a:endParaRPr lang="en-US" dirty="0"/>
          </a:p>
        </p:txBody>
      </p:sp>
      <p:sp>
        <p:nvSpPr>
          <p:cNvPr id="4" name="Slide Number Placeholder 3"/>
          <p:cNvSpPr>
            <a:spLocks noGrp="1"/>
          </p:cNvSpPr>
          <p:nvPr>
            <p:ph type="sldNum" sz="quarter" idx="10"/>
          </p:nvPr>
        </p:nvSpPr>
        <p:spPr/>
        <p:txBody>
          <a:bodyPr/>
          <a:lstStyle/>
          <a:p>
            <a:fld id="{546316F2-DC7C-45CB-9708-F1D53FDAE9AE}" type="slidenum">
              <a:rPr lang="en-US" smtClean="0"/>
              <a:t>8</a:t>
            </a:fld>
            <a:endParaRPr lang="en-US" dirty="0"/>
          </a:p>
        </p:txBody>
      </p:sp>
    </p:spTree>
    <p:extLst>
      <p:ext uri="{BB962C8B-B14F-4D97-AF65-F5344CB8AC3E}">
        <p14:creationId xmlns:p14="http://schemas.microsoft.com/office/powerpoint/2010/main" val="27092139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with all other age groups, there</a:t>
            </a:r>
            <a:r>
              <a:rPr lang="en-US" baseline="0" dirty="0"/>
              <a:t> is a 3:1 ratio of male to females for deaths by suicide. </a:t>
            </a:r>
          </a:p>
          <a:p>
            <a:endParaRPr lang="en-US" baseline="0" dirty="0"/>
          </a:p>
          <a:p>
            <a:r>
              <a:rPr lang="en-US" baseline="0" dirty="0"/>
              <a:t>It is important to note that the suicide rate among older adult men is one of the highest in the state at 29.3 per 100,000</a:t>
            </a:r>
            <a:endParaRPr lang="en-US" dirty="0"/>
          </a:p>
        </p:txBody>
      </p:sp>
      <p:sp>
        <p:nvSpPr>
          <p:cNvPr id="4" name="Slide Number Placeholder 3"/>
          <p:cNvSpPr>
            <a:spLocks noGrp="1"/>
          </p:cNvSpPr>
          <p:nvPr>
            <p:ph type="sldNum" sz="quarter" idx="10"/>
          </p:nvPr>
        </p:nvSpPr>
        <p:spPr/>
        <p:txBody>
          <a:bodyPr/>
          <a:lstStyle/>
          <a:p>
            <a:fld id="{546316F2-DC7C-45CB-9708-F1D53FDAE9AE}" type="slidenum">
              <a:rPr lang="en-US" smtClean="0"/>
              <a:t>9</a:t>
            </a:fld>
            <a:endParaRPr lang="en-US" dirty="0"/>
          </a:p>
        </p:txBody>
      </p:sp>
    </p:spTree>
    <p:extLst>
      <p:ext uri="{BB962C8B-B14F-4D97-AF65-F5344CB8AC3E}">
        <p14:creationId xmlns:p14="http://schemas.microsoft.com/office/powerpoint/2010/main" val="3334027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EC55A2A8-1699-F349-BD69-94D70798E06E}" type="slidenum">
              <a:rPr lang="en-US" smtClean="0"/>
              <a:t>‹#›</a:t>
            </a:fld>
            <a:endParaRPr lang="en-US" dirty="0"/>
          </a:p>
        </p:txBody>
      </p:sp>
    </p:spTree>
    <p:extLst>
      <p:ext uri="{BB962C8B-B14F-4D97-AF65-F5344CB8AC3E}">
        <p14:creationId xmlns:p14="http://schemas.microsoft.com/office/powerpoint/2010/main" val="7352269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EC55A2A8-1699-F349-BD69-94D70798E06E}" type="slidenum">
              <a:rPr lang="en-US" smtClean="0"/>
              <a:t>‹#›</a:t>
            </a:fld>
            <a:endParaRPr lang="en-US" dirty="0"/>
          </a:p>
        </p:txBody>
      </p:sp>
    </p:spTree>
    <p:extLst>
      <p:ext uri="{BB962C8B-B14F-4D97-AF65-F5344CB8AC3E}">
        <p14:creationId xmlns:p14="http://schemas.microsoft.com/office/powerpoint/2010/main" val="30333705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EC55A2A8-1699-F349-BD69-94D70798E06E}" type="slidenum">
              <a:rPr lang="en-US" smtClean="0"/>
              <a:t>‹#›</a:t>
            </a:fld>
            <a:endParaRPr lang="en-US" dirty="0"/>
          </a:p>
        </p:txBody>
      </p:sp>
    </p:spTree>
    <p:extLst>
      <p:ext uri="{BB962C8B-B14F-4D97-AF65-F5344CB8AC3E}">
        <p14:creationId xmlns:p14="http://schemas.microsoft.com/office/powerpoint/2010/main" val="40940589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949841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94984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EC55A2A8-1699-F349-BD69-94D70798E06E}" type="slidenum">
              <a:rPr lang="en-US" smtClean="0"/>
              <a:t>‹#›</a:t>
            </a:fld>
            <a:endParaRPr lang="en-US" dirty="0"/>
          </a:p>
        </p:txBody>
      </p:sp>
    </p:spTree>
    <p:extLst>
      <p:ext uri="{BB962C8B-B14F-4D97-AF65-F5344CB8AC3E}">
        <p14:creationId xmlns:p14="http://schemas.microsoft.com/office/powerpoint/2010/main" val="24829919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EC55A2A8-1699-F349-BD69-94D70798E06E}" type="slidenum">
              <a:rPr lang="en-US" smtClean="0"/>
              <a:t>‹#›</a:t>
            </a:fld>
            <a:endParaRPr lang="en-US" dirty="0"/>
          </a:p>
        </p:txBody>
      </p:sp>
    </p:spTree>
    <p:extLst>
      <p:ext uri="{BB962C8B-B14F-4D97-AF65-F5344CB8AC3E}">
        <p14:creationId xmlns:p14="http://schemas.microsoft.com/office/powerpoint/2010/main" val="3911278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a:xfrm>
            <a:off x="3124200" y="6356351"/>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EC55A2A8-1699-F349-BD69-94D70798E06E}" type="slidenum">
              <a:rPr lang="en-US" smtClean="0"/>
              <a:t>‹#›</a:t>
            </a:fld>
            <a:endParaRPr lang="en-US" dirty="0"/>
          </a:p>
        </p:txBody>
      </p:sp>
    </p:spTree>
    <p:extLst>
      <p:ext uri="{BB962C8B-B14F-4D97-AF65-F5344CB8AC3E}">
        <p14:creationId xmlns:p14="http://schemas.microsoft.com/office/powerpoint/2010/main" val="1902797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a:xfrm>
            <a:off x="3124200" y="6356351"/>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fld id="{EC55A2A8-1699-F349-BD69-94D70798E06E}" type="slidenum">
              <a:rPr lang="en-US" smtClean="0"/>
              <a:t>‹#›</a:t>
            </a:fld>
            <a:endParaRPr lang="en-US" dirty="0"/>
          </a:p>
        </p:txBody>
      </p:sp>
    </p:spTree>
    <p:extLst>
      <p:ext uri="{BB962C8B-B14F-4D97-AF65-F5344CB8AC3E}">
        <p14:creationId xmlns:p14="http://schemas.microsoft.com/office/powerpoint/2010/main" val="2482300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a:xfrm>
            <a:off x="3124200" y="6356351"/>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EC55A2A8-1699-F349-BD69-94D70798E06E}" type="slidenum">
              <a:rPr lang="en-US" smtClean="0"/>
              <a:t>‹#›</a:t>
            </a:fld>
            <a:endParaRPr lang="en-US" dirty="0"/>
          </a:p>
        </p:txBody>
      </p:sp>
    </p:spTree>
    <p:extLst>
      <p:ext uri="{BB962C8B-B14F-4D97-AF65-F5344CB8AC3E}">
        <p14:creationId xmlns:p14="http://schemas.microsoft.com/office/powerpoint/2010/main" val="853610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a:xfrm>
            <a:off x="3124200" y="6356351"/>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EC55A2A8-1699-F349-BD69-94D70798E06E}" type="slidenum">
              <a:rPr lang="en-US" smtClean="0"/>
              <a:t>‹#›</a:t>
            </a:fld>
            <a:endParaRPr lang="en-US" dirty="0"/>
          </a:p>
        </p:txBody>
      </p:sp>
    </p:spTree>
    <p:extLst>
      <p:ext uri="{BB962C8B-B14F-4D97-AF65-F5344CB8AC3E}">
        <p14:creationId xmlns:p14="http://schemas.microsoft.com/office/powerpoint/2010/main" val="540129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a:xfrm>
            <a:off x="3124200" y="6356351"/>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EC55A2A8-1699-F349-BD69-94D70798E06E}" type="slidenum">
              <a:rPr lang="en-US" smtClean="0"/>
              <a:t>‹#›</a:t>
            </a:fld>
            <a:endParaRPr lang="en-US" dirty="0"/>
          </a:p>
        </p:txBody>
      </p:sp>
    </p:spTree>
    <p:extLst>
      <p:ext uri="{BB962C8B-B14F-4D97-AF65-F5344CB8AC3E}">
        <p14:creationId xmlns:p14="http://schemas.microsoft.com/office/powerpoint/2010/main" val="2657549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a:xfrm>
            <a:off x="3124200" y="6356351"/>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EC55A2A8-1699-F349-BD69-94D70798E06E}" type="slidenum">
              <a:rPr lang="en-US" smtClean="0"/>
              <a:t>‹#›</a:t>
            </a:fld>
            <a:endParaRPr lang="en-US" dirty="0"/>
          </a:p>
        </p:txBody>
      </p:sp>
    </p:spTree>
    <p:extLst>
      <p:ext uri="{BB962C8B-B14F-4D97-AF65-F5344CB8AC3E}">
        <p14:creationId xmlns:p14="http://schemas.microsoft.com/office/powerpoint/2010/main" val="8432853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image" Target="../media/image4.emf"/><Relationship Id="rId5" Type="http://schemas.openxmlformats.org/officeDocument/2006/relationships/image" Target="../media/image3.png"/><Relationship Id="rId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xml"/><Relationship Id="rId1" Type="http://schemas.openxmlformats.org/officeDocument/2006/relationships/slideLayout" Target="../slideLayouts/slideLayout13.xml"/><Relationship Id="rId6" Type="http://schemas.openxmlformats.org/officeDocument/2006/relationships/image" Target="../media/image4.emf"/><Relationship Id="rId5" Type="http://schemas.openxmlformats.org/officeDocument/2006/relationships/image" Target="../media/image3.png"/><Relationship Id="rId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55A2A8-1699-F349-BD69-94D70798E06E}" type="slidenum">
              <a:rPr lang="en-US" smtClean="0"/>
              <a:t>‹#›</a:t>
            </a:fld>
            <a:endParaRPr lang="en-US" dirty="0"/>
          </a:p>
        </p:txBody>
      </p:sp>
      <p:sp>
        <p:nvSpPr>
          <p:cNvPr id="8" name="TextBox 7"/>
          <p:cNvSpPr txBox="1"/>
          <p:nvPr userDrawn="1"/>
        </p:nvSpPr>
        <p:spPr>
          <a:xfrm>
            <a:off x="355602" y="6224433"/>
            <a:ext cx="8877300" cy="221599"/>
          </a:xfrm>
          <a:prstGeom prst="rect">
            <a:avLst/>
          </a:prstGeom>
          <a:noFill/>
        </p:spPr>
        <p:txBody>
          <a:bodyPr wrap="square" rtlCol="0">
            <a:spAutoFit/>
          </a:bodyPr>
          <a:lstStyle/>
          <a:p>
            <a:pPr>
              <a:lnSpc>
                <a:spcPct val="70000"/>
              </a:lnSpc>
            </a:pPr>
            <a:r>
              <a:rPr lang="en-US" sz="1200" b="1" spc="300" dirty="0">
                <a:latin typeface="Arial"/>
                <a:cs typeface="Arial"/>
              </a:rPr>
              <a:t>Know the Signs </a:t>
            </a:r>
            <a:r>
              <a:rPr lang="en-US" sz="1200" b="1" spc="300" dirty="0">
                <a:solidFill>
                  <a:schemeClr val="accent6"/>
                </a:solidFill>
                <a:latin typeface="Arial"/>
                <a:cs typeface="Arial"/>
              </a:rPr>
              <a:t>&gt;&gt;</a:t>
            </a:r>
            <a:r>
              <a:rPr lang="en-US" sz="1200" b="1" spc="300" baseline="0" dirty="0">
                <a:solidFill>
                  <a:schemeClr val="accent6"/>
                </a:solidFill>
                <a:latin typeface="Arial"/>
                <a:cs typeface="Arial"/>
              </a:rPr>
              <a:t> </a:t>
            </a:r>
            <a:r>
              <a:rPr lang="en-US" sz="1200" b="1" spc="300" baseline="0" dirty="0">
                <a:latin typeface="Arial"/>
                <a:cs typeface="Arial"/>
              </a:rPr>
              <a:t>Find the Words </a:t>
            </a:r>
            <a:r>
              <a:rPr lang="en-US" sz="1200" b="1" spc="300" baseline="0" dirty="0">
                <a:solidFill>
                  <a:srgbClr val="F79646"/>
                </a:solidFill>
                <a:latin typeface="Arial"/>
                <a:cs typeface="Arial"/>
              </a:rPr>
              <a:t>&gt;&gt; </a:t>
            </a:r>
            <a:r>
              <a:rPr lang="en-US" sz="1200" b="1" spc="300" baseline="0" dirty="0">
                <a:latin typeface="Arial"/>
                <a:cs typeface="Arial"/>
              </a:rPr>
              <a:t>Reach Out</a:t>
            </a:r>
            <a:endParaRPr lang="en-US" sz="1200" spc="300" dirty="0">
              <a:latin typeface="Arial"/>
              <a:cs typeface="Arial"/>
            </a:endParaRPr>
          </a:p>
        </p:txBody>
      </p:sp>
      <p:cxnSp>
        <p:nvCxnSpPr>
          <p:cNvPr id="10" name="Straight Connector 9"/>
          <p:cNvCxnSpPr/>
          <p:nvPr userDrawn="1"/>
        </p:nvCxnSpPr>
        <p:spPr>
          <a:xfrm>
            <a:off x="457200" y="6139767"/>
            <a:ext cx="8229600" cy="0"/>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25973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 descr="BG.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6464300"/>
            <a:ext cx="9144000" cy="416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9" descr="EMMbottom.jp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3" y="184152"/>
            <a:ext cx="9148763" cy="996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Title Placeholder 1"/>
          <p:cNvSpPr>
            <a:spLocks noGrp="1"/>
          </p:cNvSpPr>
          <p:nvPr>
            <p:ph type="title"/>
          </p:nvPr>
        </p:nvSpPr>
        <p:spPr bwMode="auto">
          <a:xfrm>
            <a:off x="392116" y="234953"/>
            <a:ext cx="8294687" cy="893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3" name="Text Placeholder 2"/>
          <p:cNvSpPr>
            <a:spLocks noGrp="1"/>
          </p:cNvSpPr>
          <p:nvPr>
            <p:ph type="body" idx="1"/>
          </p:nvPr>
        </p:nvSpPr>
        <p:spPr bwMode="auto">
          <a:xfrm>
            <a:off x="506416" y="1591734"/>
            <a:ext cx="8180387" cy="4544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9" name="Slide Number Placeholder 5"/>
          <p:cNvSpPr>
            <a:spLocks noGrp="1"/>
          </p:cNvSpPr>
          <p:nvPr>
            <p:ph type="sldNum" sz="quarter" idx="4"/>
          </p:nvPr>
        </p:nvSpPr>
        <p:spPr>
          <a:xfrm>
            <a:off x="6553203" y="6470653"/>
            <a:ext cx="2511425" cy="402167"/>
          </a:xfrm>
          <a:prstGeom prst="rect">
            <a:avLst/>
          </a:prstGeom>
        </p:spPr>
        <p:txBody>
          <a:bodyPr vert="horz" wrap="square" lIns="91440" tIns="45720" rIns="91440" bIns="45720" numCol="1" anchor="ctr" anchorCtr="0" compatLnSpc="1">
            <a:prstTxWarp prst="textNoShape">
              <a:avLst/>
            </a:prstTxWarp>
          </a:bodyPr>
          <a:lstStyle>
            <a:lvl1pPr algn="r">
              <a:defRPr sz="1000" smtClean="0">
                <a:solidFill>
                  <a:schemeClr val="bg1"/>
                </a:solidFill>
                <a:latin typeface="Arial" pitchFamily="34" charset="0"/>
                <a:cs typeface="Arial" pitchFamily="34" charset="0"/>
              </a:defRPr>
            </a:lvl1pPr>
          </a:lstStyle>
          <a:p>
            <a:pPr fontAlgn="base">
              <a:spcBef>
                <a:spcPct val="0"/>
              </a:spcBef>
              <a:spcAft>
                <a:spcPct val="0"/>
              </a:spcAft>
              <a:defRPr/>
            </a:pPr>
            <a:fld id="{D15D0FF0-DEE3-4998-8013-04A6AFABFDF5}" type="slidenum">
              <a:rPr lang="en-US" altLang="en-US">
                <a:solidFill>
                  <a:prstClr val="white"/>
                </a:solidFill>
                <a:ea typeface="Geneva" pitchFamily="127" charset="-128"/>
              </a:rPr>
              <a:pPr fontAlgn="base">
                <a:spcBef>
                  <a:spcPct val="0"/>
                </a:spcBef>
                <a:spcAft>
                  <a:spcPct val="0"/>
                </a:spcAft>
                <a:defRPr/>
              </a:pPr>
              <a:t>‹#›</a:t>
            </a:fld>
            <a:endParaRPr lang="en-US" altLang="en-US">
              <a:solidFill>
                <a:prstClr val="white"/>
              </a:solidFill>
              <a:ea typeface="Geneva" pitchFamily="127" charset="-128"/>
            </a:endParaRPr>
          </a:p>
        </p:txBody>
      </p:sp>
      <p:pic>
        <p:nvPicPr>
          <p:cNvPr id="2055" name="Picture 10" descr="colors.pn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0" y="0"/>
            <a:ext cx="9144000" cy="103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3" descr="WHITEribbon.ai"/>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101600" y="414869"/>
            <a:ext cx="1252538" cy="742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1" r:id="rId1"/>
  </p:sldLayoutIdLst>
  <p:hf hdr="0" ftr="0" dt="0"/>
  <p:txStyles>
    <p:titleStyle>
      <a:lvl1pPr algn="l" defTabSz="457200" rtl="0" eaLnBrk="0" fontAlgn="base" hangingPunct="0">
        <a:spcBef>
          <a:spcPct val="0"/>
        </a:spcBef>
        <a:spcAft>
          <a:spcPct val="0"/>
        </a:spcAft>
        <a:defRPr sz="3800" kern="1200">
          <a:solidFill>
            <a:schemeClr val="bg1"/>
          </a:solidFill>
          <a:latin typeface="Arial"/>
          <a:ea typeface="Geneva" charset="0"/>
          <a:cs typeface="Arial"/>
        </a:defRPr>
      </a:lvl1pPr>
      <a:lvl2pPr algn="l" defTabSz="457200" rtl="0" eaLnBrk="0" fontAlgn="base" hangingPunct="0">
        <a:spcBef>
          <a:spcPct val="0"/>
        </a:spcBef>
        <a:spcAft>
          <a:spcPct val="0"/>
        </a:spcAft>
        <a:defRPr sz="3800">
          <a:solidFill>
            <a:schemeClr val="bg1"/>
          </a:solidFill>
          <a:latin typeface="Arial" charset="0"/>
          <a:ea typeface="Geneva" charset="0"/>
          <a:cs typeface="Arial" pitchFamily="34" charset="0"/>
        </a:defRPr>
      </a:lvl2pPr>
      <a:lvl3pPr algn="l" defTabSz="457200" rtl="0" eaLnBrk="0" fontAlgn="base" hangingPunct="0">
        <a:spcBef>
          <a:spcPct val="0"/>
        </a:spcBef>
        <a:spcAft>
          <a:spcPct val="0"/>
        </a:spcAft>
        <a:defRPr sz="3800">
          <a:solidFill>
            <a:schemeClr val="bg1"/>
          </a:solidFill>
          <a:latin typeface="Arial" charset="0"/>
          <a:ea typeface="Geneva" charset="0"/>
          <a:cs typeface="Arial" pitchFamily="34" charset="0"/>
        </a:defRPr>
      </a:lvl3pPr>
      <a:lvl4pPr algn="l" defTabSz="457200" rtl="0" eaLnBrk="0" fontAlgn="base" hangingPunct="0">
        <a:spcBef>
          <a:spcPct val="0"/>
        </a:spcBef>
        <a:spcAft>
          <a:spcPct val="0"/>
        </a:spcAft>
        <a:defRPr sz="3800">
          <a:solidFill>
            <a:schemeClr val="bg1"/>
          </a:solidFill>
          <a:latin typeface="Arial" charset="0"/>
          <a:ea typeface="Geneva" charset="0"/>
          <a:cs typeface="Arial" pitchFamily="34" charset="0"/>
        </a:defRPr>
      </a:lvl4pPr>
      <a:lvl5pPr algn="l" defTabSz="457200" rtl="0" eaLnBrk="0" fontAlgn="base" hangingPunct="0">
        <a:spcBef>
          <a:spcPct val="0"/>
        </a:spcBef>
        <a:spcAft>
          <a:spcPct val="0"/>
        </a:spcAft>
        <a:defRPr sz="3800">
          <a:solidFill>
            <a:schemeClr val="bg1"/>
          </a:solidFill>
          <a:latin typeface="Arial" charset="0"/>
          <a:ea typeface="Geneva" charset="0"/>
          <a:cs typeface="Arial" pitchFamily="34" charset="0"/>
        </a:defRPr>
      </a:lvl5pPr>
      <a:lvl6pPr marL="457200" algn="l" defTabSz="457200" rtl="0" fontAlgn="base">
        <a:spcBef>
          <a:spcPct val="0"/>
        </a:spcBef>
        <a:spcAft>
          <a:spcPct val="0"/>
        </a:spcAft>
        <a:defRPr sz="3800">
          <a:solidFill>
            <a:schemeClr val="bg1"/>
          </a:solidFill>
          <a:latin typeface="Arial" charset="0"/>
          <a:ea typeface="Geneva" charset="0"/>
        </a:defRPr>
      </a:lvl6pPr>
      <a:lvl7pPr marL="914400" algn="l" defTabSz="457200" rtl="0" fontAlgn="base">
        <a:spcBef>
          <a:spcPct val="0"/>
        </a:spcBef>
        <a:spcAft>
          <a:spcPct val="0"/>
        </a:spcAft>
        <a:defRPr sz="3800">
          <a:solidFill>
            <a:schemeClr val="bg1"/>
          </a:solidFill>
          <a:latin typeface="Arial" charset="0"/>
          <a:ea typeface="Geneva" charset="0"/>
        </a:defRPr>
      </a:lvl7pPr>
      <a:lvl8pPr marL="1371600" algn="l" defTabSz="457200" rtl="0" fontAlgn="base">
        <a:spcBef>
          <a:spcPct val="0"/>
        </a:spcBef>
        <a:spcAft>
          <a:spcPct val="0"/>
        </a:spcAft>
        <a:defRPr sz="3800">
          <a:solidFill>
            <a:schemeClr val="bg1"/>
          </a:solidFill>
          <a:latin typeface="Arial" charset="0"/>
          <a:ea typeface="Geneva" charset="0"/>
        </a:defRPr>
      </a:lvl8pPr>
      <a:lvl9pPr marL="1828800" algn="l" defTabSz="457200" rtl="0" fontAlgn="base">
        <a:spcBef>
          <a:spcPct val="0"/>
        </a:spcBef>
        <a:spcAft>
          <a:spcPct val="0"/>
        </a:spcAft>
        <a:defRPr sz="3800">
          <a:solidFill>
            <a:schemeClr val="bg1"/>
          </a:solidFill>
          <a:latin typeface="Arial" charset="0"/>
          <a:ea typeface="Geneva" charset="0"/>
        </a:defRPr>
      </a:lvl9pPr>
    </p:titleStyle>
    <p:bodyStyle>
      <a:lvl1pPr marL="73025" indent="-228600" algn="l" defTabSz="457200" rtl="0" eaLnBrk="0" fontAlgn="base" hangingPunct="0">
        <a:spcBef>
          <a:spcPts val="600"/>
        </a:spcBef>
        <a:spcAft>
          <a:spcPct val="0"/>
        </a:spcAft>
        <a:buClr>
          <a:schemeClr val="tx2"/>
        </a:buClr>
        <a:buSzPct val="71000"/>
        <a:buFont typeface="Arial" pitchFamily="34" charset="0"/>
        <a:buChar char="•"/>
        <a:defRPr sz="3200" kern="1200">
          <a:solidFill>
            <a:schemeClr val="tx1"/>
          </a:solidFill>
          <a:latin typeface="Arial"/>
          <a:ea typeface="Geneva" charset="0"/>
          <a:cs typeface="Arial"/>
        </a:defRPr>
      </a:lvl1pPr>
      <a:lvl2pPr marL="742950" indent="-285750" algn="l" defTabSz="457200" rtl="0" eaLnBrk="0" fontAlgn="base" hangingPunct="0">
        <a:spcBef>
          <a:spcPct val="20000"/>
        </a:spcBef>
        <a:spcAft>
          <a:spcPct val="0"/>
        </a:spcAft>
        <a:buClr>
          <a:srgbClr val="00B4EF"/>
        </a:buClr>
        <a:buSzPct val="80000"/>
        <a:buFont typeface="Arial" pitchFamily="34" charset="0"/>
        <a:buChar char="–"/>
        <a:defRPr sz="2800" kern="1200">
          <a:solidFill>
            <a:schemeClr val="tx1"/>
          </a:solidFill>
          <a:latin typeface="Arial"/>
          <a:ea typeface="Geneva" charset="0"/>
          <a:cs typeface="Arial"/>
        </a:defRPr>
      </a:lvl2pPr>
      <a:lvl3pPr marL="1143000" indent="-228600" algn="l" defTabSz="457200" rtl="0" eaLnBrk="0" fontAlgn="base" hangingPunct="0">
        <a:spcBef>
          <a:spcPct val="20000"/>
        </a:spcBef>
        <a:spcAft>
          <a:spcPct val="0"/>
        </a:spcAft>
        <a:buClr>
          <a:schemeClr val="accent1"/>
        </a:buClr>
        <a:buSzPct val="80000"/>
        <a:buFont typeface="Arial" pitchFamily="34" charset="0"/>
        <a:buChar char="•"/>
        <a:defRPr sz="2400" kern="1200">
          <a:solidFill>
            <a:schemeClr val="tx1"/>
          </a:solidFill>
          <a:latin typeface="Arial"/>
          <a:ea typeface="Geneva" charset="0"/>
          <a:cs typeface="Arial"/>
        </a:defRPr>
      </a:lvl3pPr>
      <a:lvl4pPr marL="1600200" indent="-228600" algn="l" defTabSz="457200" rtl="0" eaLnBrk="0" fontAlgn="base" hangingPunct="0">
        <a:spcBef>
          <a:spcPct val="20000"/>
        </a:spcBef>
        <a:spcAft>
          <a:spcPct val="0"/>
        </a:spcAft>
        <a:buClr>
          <a:srgbClr val="FDBE3E"/>
        </a:buClr>
        <a:buSzPct val="80000"/>
        <a:buFont typeface="Arial" pitchFamily="34" charset="0"/>
        <a:buChar char="–"/>
        <a:defRPr sz="2000" kern="1200">
          <a:solidFill>
            <a:schemeClr val="tx1"/>
          </a:solidFill>
          <a:latin typeface="Arial"/>
          <a:ea typeface="Geneva" charset="0"/>
          <a:cs typeface="Arial"/>
        </a:defRPr>
      </a:lvl4pPr>
      <a:lvl5pPr marL="2057400" indent="-228600" algn="l" defTabSz="457200" rtl="0" eaLnBrk="0" fontAlgn="base" hangingPunct="0">
        <a:spcBef>
          <a:spcPct val="20000"/>
        </a:spcBef>
        <a:spcAft>
          <a:spcPct val="0"/>
        </a:spcAft>
        <a:buClr>
          <a:schemeClr val="accent2"/>
        </a:buClr>
        <a:buSzPct val="80000"/>
        <a:buFont typeface="Arial" pitchFamily="34" charset="0"/>
        <a:buChar char="•"/>
        <a:defRPr sz="2000" kern="1200">
          <a:solidFill>
            <a:schemeClr val="tx1"/>
          </a:solidFill>
          <a:latin typeface="Arial"/>
          <a:ea typeface="Geneva"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 descr="BG.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6464300"/>
            <a:ext cx="9144000" cy="416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9" descr="EMMbottom.jp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3" y="184152"/>
            <a:ext cx="9148763" cy="996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Title Placeholder 1"/>
          <p:cNvSpPr>
            <a:spLocks noGrp="1"/>
          </p:cNvSpPr>
          <p:nvPr>
            <p:ph type="title"/>
          </p:nvPr>
        </p:nvSpPr>
        <p:spPr bwMode="auto">
          <a:xfrm>
            <a:off x="392116" y="234953"/>
            <a:ext cx="8294687" cy="893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3" name="Text Placeholder 2"/>
          <p:cNvSpPr>
            <a:spLocks noGrp="1"/>
          </p:cNvSpPr>
          <p:nvPr>
            <p:ph type="body" idx="1"/>
          </p:nvPr>
        </p:nvSpPr>
        <p:spPr bwMode="auto">
          <a:xfrm>
            <a:off x="506416" y="1591734"/>
            <a:ext cx="8180387" cy="4544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9" name="Slide Number Placeholder 5"/>
          <p:cNvSpPr>
            <a:spLocks noGrp="1"/>
          </p:cNvSpPr>
          <p:nvPr>
            <p:ph type="sldNum" sz="quarter" idx="4"/>
          </p:nvPr>
        </p:nvSpPr>
        <p:spPr>
          <a:xfrm>
            <a:off x="6553203" y="6470653"/>
            <a:ext cx="2511425" cy="402167"/>
          </a:xfrm>
          <a:prstGeom prst="rect">
            <a:avLst/>
          </a:prstGeom>
        </p:spPr>
        <p:txBody>
          <a:bodyPr vert="horz" wrap="square" lIns="91440" tIns="45720" rIns="91440" bIns="45720" numCol="1" anchor="ctr" anchorCtr="0" compatLnSpc="1">
            <a:prstTxWarp prst="textNoShape">
              <a:avLst/>
            </a:prstTxWarp>
          </a:bodyPr>
          <a:lstStyle>
            <a:lvl1pPr algn="r">
              <a:defRPr sz="1000" smtClean="0">
                <a:solidFill>
                  <a:schemeClr val="bg1"/>
                </a:solidFill>
                <a:latin typeface="Arial" pitchFamily="34" charset="0"/>
                <a:cs typeface="Arial" pitchFamily="34" charset="0"/>
              </a:defRPr>
            </a:lvl1pPr>
          </a:lstStyle>
          <a:p>
            <a:pPr fontAlgn="base">
              <a:spcBef>
                <a:spcPct val="0"/>
              </a:spcBef>
              <a:spcAft>
                <a:spcPct val="0"/>
              </a:spcAft>
              <a:defRPr/>
            </a:pPr>
            <a:fld id="{D15D0FF0-DEE3-4998-8013-04A6AFABFDF5}" type="slidenum">
              <a:rPr lang="en-US" altLang="en-US">
                <a:solidFill>
                  <a:prstClr val="white"/>
                </a:solidFill>
                <a:ea typeface="Geneva" pitchFamily="127" charset="-128"/>
              </a:rPr>
              <a:pPr fontAlgn="base">
                <a:spcBef>
                  <a:spcPct val="0"/>
                </a:spcBef>
                <a:spcAft>
                  <a:spcPct val="0"/>
                </a:spcAft>
                <a:defRPr/>
              </a:pPr>
              <a:t>‹#›</a:t>
            </a:fld>
            <a:endParaRPr lang="en-US" altLang="en-US">
              <a:solidFill>
                <a:prstClr val="white"/>
              </a:solidFill>
              <a:ea typeface="Geneva" pitchFamily="127" charset="-128"/>
            </a:endParaRPr>
          </a:p>
        </p:txBody>
      </p:sp>
      <p:pic>
        <p:nvPicPr>
          <p:cNvPr id="2055" name="Picture 10" descr="colors.pn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0" y="0"/>
            <a:ext cx="9144000" cy="103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3" descr="WHITEribbon.ai"/>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101600" y="414869"/>
            <a:ext cx="1252538" cy="742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3" r:id="rId1"/>
  </p:sldLayoutIdLst>
  <p:hf hdr="0" ftr="0" dt="0"/>
  <p:txStyles>
    <p:titleStyle>
      <a:lvl1pPr algn="l" defTabSz="457200" rtl="0" eaLnBrk="0" fontAlgn="base" hangingPunct="0">
        <a:spcBef>
          <a:spcPct val="0"/>
        </a:spcBef>
        <a:spcAft>
          <a:spcPct val="0"/>
        </a:spcAft>
        <a:defRPr sz="3800" kern="1200">
          <a:solidFill>
            <a:schemeClr val="bg1"/>
          </a:solidFill>
          <a:latin typeface="Arial"/>
          <a:ea typeface="Geneva" charset="0"/>
          <a:cs typeface="Arial"/>
        </a:defRPr>
      </a:lvl1pPr>
      <a:lvl2pPr algn="l" defTabSz="457200" rtl="0" eaLnBrk="0" fontAlgn="base" hangingPunct="0">
        <a:spcBef>
          <a:spcPct val="0"/>
        </a:spcBef>
        <a:spcAft>
          <a:spcPct val="0"/>
        </a:spcAft>
        <a:defRPr sz="3800">
          <a:solidFill>
            <a:schemeClr val="bg1"/>
          </a:solidFill>
          <a:latin typeface="Arial" charset="0"/>
          <a:ea typeface="Geneva" charset="0"/>
          <a:cs typeface="Arial" pitchFamily="34" charset="0"/>
        </a:defRPr>
      </a:lvl2pPr>
      <a:lvl3pPr algn="l" defTabSz="457200" rtl="0" eaLnBrk="0" fontAlgn="base" hangingPunct="0">
        <a:spcBef>
          <a:spcPct val="0"/>
        </a:spcBef>
        <a:spcAft>
          <a:spcPct val="0"/>
        </a:spcAft>
        <a:defRPr sz="3800">
          <a:solidFill>
            <a:schemeClr val="bg1"/>
          </a:solidFill>
          <a:latin typeface="Arial" charset="0"/>
          <a:ea typeface="Geneva" charset="0"/>
          <a:cs typeface="Arial" pitchFamily="34" charset="0"/>
        </a:defRPr>
      </a:lvl3pPr>
      <a:lvl4pPr algn="l" defTabSz="457200" rtl="0" eaLnBrk="0" fontAlgn="base" hangingPunct="0">
        <a:spcBef>
          <a:spcPct val="0"/>
        </a:spcBef>
        <a:spcAft>
          <a:spcPct val="0"/>
        </a:spcAft>
        <a:defRPr sz="3800">
          <a:solidFill>
            <a:schemeClr val="bg1"/>
          </a:solidFill>
          <a:latin typeface="Arial" charset="0"/>
          <a:ea typeface="Geneva" charset="0"/>
          <a:cs typeface="Arial" pitchFamily="34" charset="0"/>
        </a:defRPr>
      </a:lvl4pPr>
      <a:lvl5pPr algn="l" defTabSz="457200" rtl="0" eaLnBrk="0" fontAlgn="base" hangingPunct="0">
        <a:spcBef>
          <a:spcPct val="0"/>
        </a:spcBef>
        <a:spcAft>
          <a:spcPct val="0"/>
        </a:spcAft>
        <a:defRPr sz="3800">
          <a:solidFill>
            <a:schemeClr val="bg1"/>
          </a:solidFill>
          <a:latin typeface="Arial" charset="0"/>
          <a:ea typeface="Geneva" charset="0"/>
          <a:cs typeface="Arial" pitchFamily="34" charset="0"/>
        </a:defRPr>
      </a:lvl5pPr>
      <a:lvl6pPr marL="457200" algn="l" defTabSz="457200" rtl="0" fontAlgn="base">
        <a:spcBef>
          <a:spcPct val="0"/>
        </a:spcBef>
        <a:spcAft>
          <a:spcPct val="0"/>
        </a:spcAft>
        <a:defRPr sz="3800">
          <a:solidFill>
            <a:schemeClr val="bg1"/>
          </a:solidFill>
          <a:latin typeface="Arial" charset="0"/>
          <a:ea typeface="Geneva" charset="0"/>
        </a:defRPr>
      </a:lvl6pPr>
      <a:lvl7pPr marL="914400" algn="l" defTabSz="457200" rtl="0" fontAlgn="base">
        <a:spcBef>
          <a:spcPct val="0"/>
        </a:spcBef>
        <a:spcAft>
          <a:spcPct val="0"/>
        </a:spcAft>
        <a:defRPr sz="3800">
          <a:solidFill>
            <a:schemeClr val="bg1"/>
          </a:solidFill>
          <a:latin typeface="Arial" charset="0"/>
          <a:ea typeface="Geneva" charset="0"/>
        </a:defRPr>
      </a:lvl7pPr>
      <a:lvl8pPr marL="1371600" algn="l" defTabSz="457200" rtl="0" fontAlgn="base">
        <a:spcBef>
          <a:spcPct val="0"/>
        </a:spcBef>
        <a:spcAft>
          <a:spcPct val="0"/>
        </a:spcAft>
        <a:defRPr sz="3800">
          <a:solidFill>
            <a:schemeClr val="bg1"/>
          </a:solidFill>
          <a:latin typeface="Arial" charset="0"/>
          <a:ea typeface="Geneva" charset="0"/>
        </a:defRPr>
      </a:lvl8pPr>
      <a:lvl9pPr marL="1828800" algn="l" defTabSz="457200" rtl="0" fontAlgn="base">
        <a:spcBef>
          <a:spcPct val="0"/>
        </a:spcBef>
        <a:spcAft>
          <a:spcPct val="0"/>
        </a:spcAft>
        <a:defRPr sz="3800">
          <a:solidFill>
            <a:schemeClr val="bg1"/>
          </a:solidFill>
          <a:latin typeface="Arial" charset="0"/>
          <a:ea typeface="Geneva" charset="0"/>
        </a:defRPr>
      </a:lvl9pPr>
    </p:titleStyle>
    <p:bodyStyle>
      <a:lvl1pPr marL="73025" indent="-228600" algn="l" defTabSz="457200" rtl="0" eaLnBrk="0" fontAlgn="base" hangingPunct="0">
        <a:spcBef>
          <a:spcPts val="600"/>
        </a:spcBef>
        <a:spcAft>
          <a:spcPct val="0"/>
        </a:spcAft>
        <a:buClr>
          <a:schemeClr val="tx2"/>
        </a:buClr>
        <a:buSzPct val="71000"/>
        <a:buFont typeface="Arial" pitchFamily="34" charset="0"/>
        <a:buChar char="•"/>
        <a:defRPr sz="3200" kern="1200">
          <a:solidFill>
            <a:schemeClr val="tx1"/>
          </a:solidFill>
          <a:latin typeface="Arial"/>
          <a:ea typeface="Geneva" charset="0"/>
          <a:cs typeface="Arial"/>
        </a:defRPr>
      </a:lvl1pPr>
      <a:lvl2pPr marL="742950" indent="-285750" algn="l" defTabSz="457200" rtl="0" eaLnBrk="0" fontAlgn="base" hangingPunct="0">
        <a:spcBef>
          <a:spcPct val="20000"/>
        </a:spcBef>
        <a:spcAft>
          <a:spcPct val="0"/>
        </a:spcAft>
        <a:buClr>
          <a:srgbClr val="00B4EF"/>
        </a:buClr>
        <a:buSzPct val="80000"/>
        <a:buFont typeface="Arial" pitchFamily="34" charset="0"/>
        <a:buChar char="–"/>
        <a:defRPr sz="2800" kern="1200">
          <a:solidFill>
            <a:schemeClr val="tx1"/>
          </a:solidFill>
          <a:latin typeface="Arial"/>
          <a:ea typeface="Geneva" charset="0"/>
          <a:cs typeface="Arial"/>
        </a:defRPr>
      </a:lvl2pPr>
      <a:lvl3pPr marL="1143000" indent="-228600" algn="l" defTabSz="457200" rtl="0" eaLnBrk="0" fontAlgn="base" hangingPunct="0">
        <a:spcBef>
          <a:spcPct val="20000"/>
        </a:spcBef>
        <a:spcAft>
          <a:spcPct val="0"/>
        </a:spcAft>
        <a:buClr>
          <a:schemeClr val="accent1"/>
        </a:buClr>
        <a:buSzPct val="80000"/>
        <a:buFont typeface="Arial" pitchFamily="34" charset="0"/>
        <a:buChar char="•"/>
        <a:defRPr sz="2400" kern="1200">
          <a:solidFill>
            <a:schemeClr val="tx1"/>
          </a:solidFill>
          <a:latin typeface="Arial"/>
          <a:ea typeface="Geneva" charset="0"/>
          <a:cs typeface="Arial"/>
        </a:defRPr>
      </a:lvl3pPr>
      <a:lvl4pPr marL="1600200" indent="-228600" algn="l" defTabSz="457200" rtl="0" eaLnBrk="0" fontAlgn="base" hangingPunct="0">
        <a:spcBef>
          <a:spcPct val="20000"/>
        </a:spcBef>
        <a:spcAft>
          <a:spcPct val="0"/>
        </a:spcAft>
        <a:buClr>
          <a:srgbClr val="FDBE3E"/>
        </a:buClr>
        <a:buSzPct val="80000"/>
        <a:buFont typeface="Arial" pitchFamily="34" charset="0"/>
        <a:buChar char="–"/>
        <a:defRPr sz="2000" kern="1200">
          <a:solidFill>
            <a:schemeClr val="tx1"/>
          </a:solidFill>
          <a:latin typeface="Arial"/>
          <a:ea typeface="Geneva" charset="0"/>
          <a:cs typeface="Arial"/>
        </a:defRPr>
      </a:lvl4pPr>
      <a:lvl5pPr marL="2057400" indent="-228600" algn="l" defTabSz="457200" rtl="0" eaLnBrk="0" fontAlgn="base" hangingPunct="0">
        <a:spcBef>
          <a:spcPct val="20000"/>
        </a:spcBef>
        <a:spcAft>
          <a:spcPct val="0"/>
        </a:spcAft>
        <a:buClr>
          <a:schemeClr val="accent2"/>
        </a:buClr>
        <a:buSzPct val="80000"/>
        <a:buFont typeface="Arial" pitchFamily="34" charset="0"/>
        <a:buChar char="•"/>
        <a:defRPr sz="2000" kern="1200">
          <a:solidFill>
            <a:schemeClr val="tx1"/>
          </a:solidFill>
          <a:latin typeface="Arial"/>
          <a:ea typeface="Geneva"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file://localhost/Users/administrator/Desktop/Each-Mind-Matters-and-SanaMente-Logos-and-Brand-Guidelines/EMM2015.png" TargetMode="Externa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10.jpe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1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2.png"/><Relationship Id="rId7" Type="http://schemas.openxmlformats.org/officeDocument/2006/relationships/image" Target="file://localhost/Users/administrator/Desktop/Each-Mind-Matters-and-SanaMente-Logos-and-Brand-Guidelines/EMM2015.png" TargetMode="External"/><Relationship Id="rId2" Type="http://schemas.openxmlformats.org/officeDocument/2006/relationships/notesSlide" Target="../notesSlides/notesSlide22.xml"/><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image" Target="../media/image23.png"/><Relationship Id="rId4" Type="http://schemas.openxmlformats.org/officeDocument/2006/relationships/image" Target="file://localhost/Users/administrator/Desktop/report%20EMM/Each%20Mind%20Matters%20ribbon.png" TargetMode="External"/><Relationship Id="rId9" Type="http://schemas.openxmlformats.org/officeDocument/2006/relationships/image" Target="file://localhost/Users/administrator/Desktop/report%20EMM/KTS%20white.pn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12-CALM-0674_Powerpoint_2.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43933" y="101680"/>
            <a:ext cx="8877300" cy="6619875"/>
          </a:xfrm>
          <a:prstGeom prst="rect">
            <a:avLst/>
          </a:prstGeom>
          <a:ln w="76200" cmpd="sng">
            <a:solidFill>
              <a:srgbClr val="FFFFFF"/>
            </a:solidFill>
          </a:ln>
        </p:spPr>
      </p:pic>
      <p:sp>
        <p:nvSpPr>
          <p:cNvPr id="2" name="Title 1"/>
          <p:cNvSpPr>
            <a:spLocks noGrp="1"/>
          </p:cNvSpPr>
          <p:nvPr>
            <p:ph type="ctrTitle"/>
          </p:nvPr>
        </p:nvSpPr>
        <p:spPr/>
        <p:txBody>
          <a:bodyPr/>
          <a:lstStyle/>
          <a:p>
            <a:r>
              <a:rPr lang="en-US" dirty="0"/>
              <a:t> </a:t>
            </a:r>
          </a:p>
        </p:txBody>
      </p:sp>
      <p:cxnSp>
        <p:nvCxnSpPr>
          <p:cNvPr id="7" name="Straight Connector 6"/>
          <p:cNvCxnSpPr/>
          <p:nvPr/>
        </p:nvCxnSpPr>
        <p:spPr>
          <a:xfrm>
            <a:off x="4241800" y="1597025"/>
            <a:ext cx="0" cy="3174491"/>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4466163" y="1015099"/>
            <a:ext cx="4377587" cy="1756891"/>
          </a:xfrm>
          <a:prstGeom prst="rect">
            <a:avLst/>
          </a:prstGeom>
          <a:noFill/>
        </p:spPr>
        <p:txBody>
          <a:bodyPr wrap="square" rtlCol="0">
            <a:spAutoFit/>
          </a:bodyPr>
          <a:lstStyle/>
          <a:p>
            <a:pPr>
              <a:spcAft>
                <a:spcPts val="500"/>
              </a:spcAft>
            </a:pPr>
            <a:r>
              <a:rPr lang="en-US" sz="2400" dirty="0"/>
              <a:t> </a:t>
            </a:r>
          </a:p>
          <a:p>
            <a:r>
              <a:rPr lang="en-US" sz="4000" dirty="0"/>
              <a:t>Older Adult </a:t>
            </a:r>
          </a:p>
          <a:p>
            <a:r>
              <a:rPr lang="en-US" sz="4000" dirty="0"/>
              <a:t>Suicide Prevention</a:t>
            </a:r>
            <a:endParaRPr lang="en-US" sz="2500" dirty="0"/>
          </a:p>
        </p:txBody>
      </p:sp>
      <p:pic>
        <p:nvPicPr>
          <p:cNvPr id="9" name="Picture 8" descr="BothLogos.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4062" y="5554133"/>
            <a:ext cx="2523828" cy="1167423"/>
          </a:xfrm>
          <a:prstGeom prst="rect">
            <a:avLst/>
          </a:prstGeom>
        </p:spPr>
      </p:pic>
      <p:sp>
        <p:nvSpPr>
          <p:cNvPr id="3" name="Slide Number Placeholder 2"/>
          <p:cNvSpPr>
            <a:spLocks noGrp="1"/>
          </p:cNvSpPr>
          <p:nvPr>
            <p:ph type="sldNum" sz="quarter" idx="12"/>
          </p:nvPr>
        </p:nvSpPr>
        <p:spPr/>
        <p:txBody>
          <a:bodyPr/>
          <a:lstStyle/>
          <a:p>
            <a:fld id="{EC55A2A8-1699-F349-BD69-94D70798E06E}" type="slidenum">
              <a:rPr lang="en-US" smtClean="0"/>
              <a:t>1</a:t>
            </a:fld>
            <a:endParaRPr lang="en-US" dirty="0"/>
          </a:p>
        </p:txBody>
      </p:sp>
      <p:sp>
        <p:nvSpPr>
          <p:cNvPr id="5" name="TextBox 4"/>
          <p:cNvSpPr txBox="1"/>
          <p:nvPr/>
        </p:nvSpPr>
        <p:spPr>
          <a:xfrm>
            <a:off x="4466163" y="3917329"/>
            <a:ext cx="4547858" cy="523220"/>
          </a:xfrm>
          <a:prstGeom prst="rect">
            <a:avLst/>
          </a:prstGeom>
          <a:noFill/>
        </p:spPr>
        <p:txBody>
          <a:bodyPr wrap="square" rtlCol="0">
            <a:spAutoFit/>
          </a:bodyPr>
          <a:lstStyle/>
          <a:p>
            <a:r>
              <a:rPr lang="en-US" sz="2800" dirty="0"/>
              <a:t>Presenter Info</a:t>
            </a:r>
          </a:p>
        </p:txBody>
      </p:sp>
      <p:pic>
        <p:nvPicPr>
          <p:cNvPr id="10" name="EMM2015.png" descr="/Users/administrator/Desktop/Each-Mind-Matters-and-SanaMente-Logos-and-Brand-Guidelines/EMM2015.png"/>
          <p:cNvPicPr>
            <a:picLocks noChangeAspect="1"/>
          </p:cNvPicPr>
          <p:nvPr/>
        </p:nvPicPr>
        <p:blipFill>
          <a:blip r:embed="rId5" r:link="rId6" cstate="email">
            <a:extLst>
              <a:ext uri="{28A0092B-C50C-407E-A947-70E740481C1C}">
                <a14:useLocalDpi xmlns:a14="http://schemas.microsoft.com/office/drawing/2010/main"/>
              </a:ext>
            </a:extLst>
          </a:blip>
          <a:stretch>
            <a:fillRect/>
          </a:stretch>
        </p:blipFill>
        <p:spPr>
          <a:xfrm>
            <a:off x="3023253" y="5672264"/>
            <a:ext cx="2199587" cy="931160"/>
          </a:xfrm>
          <a:prstGeom prst="rect">
            <a:avLst/>
          </a:prstGeom>
        </p:spPr>
      </p:pic>
    </p:spTree>
    <p:extLst>
      <p:ext uri="{BB962C8B-B14F-4D97-AF65-F5344CB8AC3E}">
        <p14:creationId xmlns:p14="http://schemas.microsoft.com/office/powerpoint/2010/main" val="26940098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Suicides by Ethnicity – Older Adults</a:t>
            </a:r>
          </a:p>
        </p:txBody>
      </p:sp>
      <p:sp>
        <p:nvSpPr>
          <p:cNvPr id="6" name="Rectangle 5"/>
          <p:cNvSpPr/>
          <p:nvPr/>
        </p:nvSpPr>
        <p:spPr>
          <a:xfrm>
            <a:off x="5747657" y="5712031"/>
            <a:ext cx="3396343" cy="738664"/>
          </a:xfrm>
          <a:prstGeom prst="rect">
            <a:avLst/>
          </a:prstGeom>
        </p:spPr>
        <p:txBody>
          <a:bodyPr wrap="square">
            <a:spAutoFit/>
          </a:bodyPr>
          <a:lstStyle/>
          <a:p>
            <a:r>
              <a:rPr lang="en-US" sz="1200" dirty="0"/>
              <a:t>CA Dept. of Public Health,  “Epicenter” CA Injury Data Online:</a:t>
            </a:r>
          </a:p>
          <a:p>
            <a:r>
              <a:rPr lang="en-US" sz="1200" dirty="0"/>
              <a:t>http://epicenter.cdph.ca.gov</a:t>
            </a:r>
            <a:r>
              <a:rPr lang="en-US" dirty="0"/>
              <a:t>/</a:t>
            </a:r>
          </a:p>
        </p:txBody>
      </p:sp>
      <p:graphicFrame>
        <p:nvGraphicFramePr>
          <p:cNvPr id="8" name="Table 7"/>
          <p:cNvGraphicFramePr>
            <a:graphicFrameLocks noGrp="1"/>
          </p:cNvGraphicFramePr>
          <p:nvPr>
            <p:extLst>
              <p:ext uri="{D42A27DB-BD31-4B8C-83A1-F6EECF244321}">
                <p14:modId xmlns:p14="http://schemas.microsoft.com/office/powerpoint/2010/main" val="2086130930"/>
              </p:ext>
            </p:extLst>
          </p:nvPr>
        </p:nvGraphicFramePr>
        <p:xfrm>
          <a:off x="6223004" y="1874549"/>
          <a:ext cx="2463799" cy="2718117"/>
        </p:xfrm>
        <a:graphic>
          <a:graphicData uri="http://schemas.openxmlformats.org/drawingml/2006/table">
            <a:tbl>
              <a:tblPr>
                <a:tableStyleId>{5C22544A-7EE6-4342-B048-85BDC9FD1C3A}</a:tableStyleId>
              </a:tblPr>
              <a:tblGrid>
                <a:gridCol w="1655168">
                  <a:extLst>
                    <a:ext uri="{9D8B030D-6E8A-4147-A177-3AD203B41FA5}">
                      <a16:colId xmlns:a16="http://schemas.microsoft.com/office/drawing/2014/main" xmlns="" val="20000"/>
                    </a:ext>
                  </a:extLst>
                </a:gridCol>
                <a:gridCol w="808631">
                  <a:extLst>
                    <a:ext uri="{9D8B030D-6E8A-4147-A177-3AD203B41FA5}">
                      <a16:colId xmlns:a16="http://schemas.microsoft.com/office/drawing/2014/main" xmlns="" val="20001"/>
                    </a:ext>
                  </a:extLst>
                </a:gridCol>
              </a:tblGrid>
              <a:tr h="429040">
                <a:tc>
                  <a:txBody>
                    <a:bodyPr/>
                    <a:lstStyle/>
                    <a:p>
                      <a:pPr algn="l" fontAlgn="b"/>
                      <a:r>
                        <a:rPr lang="en-US" sz="1600" u="none" strike="noStrike" dirty="0">
                          <a:effectLst/>
                        </a:rPr>
                        <a:t>White/Other/</a:t>
                      </a:r>
                    </a:p>
                    <a:p>
                      <a:pPr algn="l" fontAlgn="b"/>
                      <a:r>
                        <a:rPr lang="en-US" sz="1600" u="none" strike="noStrike" dirty="0">
                          <a:effectLst/>
                        </a:rPr>
                        <a:t>Unknown</a:t>
                      </a:r>
                      <a:endParaRPr lang="en-US" sz="1600" b="0" i="0" u="none" strike="noStrike" dirty="0">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600" u="none" strike="noStrike">
                          <a:effectLst/>
                        </a:rPr>
                        <a:t>987</a:t>
                      </a:r>
                      <a:endParaRPr lang="en-US" sz="1600" b="0" i="0" u="none" strike="noStrike">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429040">
                <a:tc>
                  <a:txBody>
                    <a:bodyPr/>
                    <a:lstStyle/>
                    <a:p>
                      <a:pPr algn="l" fontAlgn="b"/>
                      <a:r>
                        <a:rPr lang="en-US" sz="1600" u="none" strike="noStrike" dirty="0">
                          <a:effectLst/>
                        </a:rPr>
                        <a:t>Black</a:t>
                      </a:r>
                      <a:endParaRPr lang="en-US" sz="1600" b="0" i="0" u="none" strike="noStrike" dirty="0">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600" u="none" strike="noStrike">
                          <a:effectLst/>
                        </a:rPr>
                        <a:t>24</a:t>
                      </a:r>
                      <a:endParaRPr lang="en-US" sz="1600" b="0" i="0" u="none" strike="noStrike">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429040">
                <a:tc>
                  <a:txBody>
                    <a:bodyPr/>
                    <a:lstStyle/>
                    <a:p>
                      <a:pPr algn="l" fontAlgn="b"/>
                      <a:r>
                        <a:rPr lang="en-US" sz="1600" u="none" strike="noStrike" dirty="0">
                          <a:effectLst/>
                        </a:rPr>
                        <a:t>Hispanic</a:t>
                      </a:r>
                      <a:endParaRPr lang="en-US" sz="1600" b="0" i="0" u="none" strike="noStrike" dirty="0">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600" u="none" strike="noStrike" dirty="0">
                          <a:effectLst/>
                        </a:rPr>
                        <a:t>66</a:t>
                      </a:r>
                      <a:endParaRPr lang="en-US" sz="1600" b="0" i="0" u="none" strike="noStrike" dirty="0">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429040">
                <a:tc>
                  <a:txBody>
                    <a:bodyPr/>
                    <a:lstStyle/>
                    <a:p>
                      <a:pPr algn="l" fontAlgn="b"/>
                      <a:r>
                        <a:rPr lang="en-US" sz="1600" u="none" strike="noStrike" dirty="0">
                          <a:effectLst/>
                        </a:rPr>
                        <a:t>American Indian</a:t>
                      </a:r>
                      <a:endParaRPr lang="en-US" sz="1600" b="0" i="0" u="none" strike="noStrike" dirty="0">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600" u="none" strike="noStrike" dirty="0">
                          <a:effectLst/>
                        </a:rPr>
                        <a:t>5</a:t>
                      </a:r>
                      <a:endParaRPr lang="en-US" sz="1600" b="0" i="0" u="none" strike="noStrike" dirty="0">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429040">
                <a:tc>
                  <a:txBody>
                    <a:bodyPr/>
                    <a:lstStyle/>
                    <a:p>
                      <a:pPr algn="l" fontAlgn="b"/>
                      <a:r>
                        <a:rPr lang="en-US" sz="1600" u="none" strike="noStrike">
                          <a:effectLst/>
                        </a:rPr>
                        <a:t>Asian/PI</a:t>
                      </a:r>
                      <a:endParaRPr lang="en-US" sz="1600" b="0" i="0" u="none" strike="noStrike">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600" u="none" strike="noStrike" dirty="0">
                          <a:effectLst/>
                        </a:rPr>
                        <a:t>70</a:t>
                      </a:r>
                      <a:endParaRPr lang="en-US" sz="1600" b="0" i="0" u="none" strike="noStrike" dirty="0">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r h="504752">
                <a:tc>
                  <a:txBody>
                    <a:bodyPr/>
                    <a:lstStyle/>
                    <a:p>
                      <a:pPr algn="l" fontAlgn="b"/>
                      <a:r>
                        <a:rPr lang="en-US" sz="1600" u="none" strike="noStrike">
                          <a:effectLst/>
                        </a:rPr>
                        <a:t>Total</a:t>
                      </a:r>
                      <a:endParaRPr lang="en-US" sz="1600" b="0" i="0" u="none" strike="noStrike">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600" u="none" strike="noStrike" dirty="0">
                          <a:effectLst/>
                        </a:rPr>
                        <a:t>1,152</a:t>
                      </a:r>
                      <a:endParaRPr lang="en-US" sz="1600" b="0" i="0" u="none" strike="noStrike" dirty="0">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bl>
          </a:graphicData>
        </a:graphic>
      </p:graphicFrame>
      <p:pic>
        <p:nvPicPr>
          <p:cNvPr id="9221" name="Picture 5"/>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595073" y="1335829"/>
            <a:ext cx="4974453" cy="5117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18650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a:t>The most critical warning signs of suicide are: </a:t>
            </a:r>
          </a:p>
          <a:p>
            <a:pPr marL="457200" indent="-457200"/>
            <a:r>
              <a:rPr lang="en-US" dirty="0"/>
              <a:t>Talking about wanting to die or about suicide </a:t>
            </a:r>
          </a:p>
          <a:p>
            <a:pPr marL="457200" indent="-457200"/>
            <a:r>
              <a:rPr lang="en-US" dirty="0"/>
              <a:t>Talking about feeling hopeless or having no reason to live </a:t>
            </a:r>
          </a:p>
          <a:p>
            <a:pPr marL="457200" indent="-457200"/>
            <a:r>
              <a:rPr lang="en-US" dirty="0"/>
              <a:t>Looking for ways to kill oneself</a:t>
            </a:r>
          </a:p>
        </p:txBody>
      </p:sp>
      <p:sp>
        <p:nvSpPr>
          <p:cNvPr id="3" name="Title 2"/>
          <p:cNvSpPr>
            <a:spLocks noGrp="1"/>
          </p:cNvSpPr>
          <p:nvPr>
            <p:ph type="title"/>
          </p:nvPr>
        </p:nvSpPr>
        <p:spPr/>
        <p:txBody>
          <a:bodyPr/>
          <a:lstStyle/>
          <a:p>
            <a:r>
              <a:rPr lang="en-US" dirty="0"/>
              <a:t>Older Adult Warning Signs</a:t>
            </a:r>
          </a:p>
        </p:txBody>
      </p:sp>
    </p:spTree>
    <p:extLst>
      <p:ext uri="{BB962C8B-B14F-4D97-AF65-F5344CB8AC3E}">
        <p14:creationId xmlns:p14="http://schemas.microsoft.com/office/powerpoint/2010/main" val="28880190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2116" y="1366103"/>
            <a:ext cx="8180387" cy="4544484"/>
          </a:xfrm>
        </p:spPr>
        <p:txBody>
          <a:bodyPr/>
          <a:lstStyle/>
          <a:p>
            <a:pPr marL="0" indent="0">
              <a:buNone/>
            </a:pPr>
            <a:r>
              <a:rPr lang="en-US" sz="2800" dirty="0"/>
              <a:t>Additional warning signs of suicidality among older adults include: </a:t>
            </a:r>
          </a:p>
          <a:p>
            <a:pPr marL="457200" indent="-457200"/>
            <a:r>
              <a:rPr lang="en-US" sz="2800" dirty="0"/>
              <a:t>Loss of interest in things or activities that are usually found enjoyable.  </a:t>
            </a:r>
          </a:p>
          <a:p>
            <a:pPr marL="457200" indent="-457200"/>
            <a:r>
              <a:rPr lang="en-US" sz="2800" dirty="0"/>
              <a:t>Cutting back on self-care and grooming. </a:t>
            </a:r>
          </a:p>
          <a:p>
            <a:pPr marL="457200" indent="-457200"/>
            <a:r>
              <a:rPr lang="en-US" sz="2800" dirty="0"/>
              <a:t>Being alone for long periods of time, becoming socially isolated. </a:t>
            </a:r>
          </a:p>
          <a:p>
            <a:pPr marL="457200" indent="-457200"/>
            <a:r>
              <a:rPr lang="en-US" sz="2800" dirty="0"/>
              <a:t>Breaking medical regimens (such as going off diets, prescriptions) or skipping doctor appointments. </a:t>
            </a:r>
          </a:p>
        </p:txBody>
      </p:sp>
      <p:sp>
        <p:nvSpPr>
          <p:cNvPr id="3" name="Title 2"/>
          <p:cNvSpPr>
            <a:spLocks noGrp="1"/>
          </p:cNvSpPr>
          <p:nvPr>
            <p:ph type="title"/>
          </p:nvPr>
        </p:nvSpPr>
        <p:spPr/>
        <p:txBody>
          <a:bodyPr/>
          <a:lstStyle/>
          <a:p>
            <a:r>
              <a:rPr lang="en-US" dirty="0"/>
              <a:t>Older Adult Warning Signs (cont’d)</a:t>
            </a:r>
          </a:p>
        </p:txBody>
      </p:sp>
    </p:spTree>
    <p:extLst>
      <p:ext uri="{BB962C8B-B14F-4D97-AF65-F5344CB8AC3E}">
        <p14:creationId xmlns:p14="http://schemas.microsoft.com/office/powerpoint/2010/main" val="18670377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2116" y="1366103"/>
            <a:ext cx="8180387" cy="4544484"/>
          </a:xfrm>
        </p:spPr>
        <p:txBody>
          <a:bodyPr/>
          <a:lstStyle/>
          <a:p>
            <a:pPr marL="457200" indent="-457200"/>
            <a:r>
              <a:rPr lang="en-US" sz="2800" dirty="0"/>
              <a:t>Feeling hopeless and/ or worthless. </a:t>
            </a:r>
          </a:p>
          <a:p>
            <a:pPr marL="457200" indent="-457200"/>
            <a:r>
              <a:rPr lang="en-US" sz="2800" dirty="0"/>
              <a:t>Putting affairs in order, giving things away, or making changes in wills – especially when combined with other warning signs. </a:t>
            </a:r>
          </a:p>
          <a:p>
            <a:pPr marL="457200" indent="-457200"/>
            <a:r>
              <a:rPr lang="en-US" sz="2800" dirty="0"/>
              <a:t>Stock-piling medication or obtaining other lethal means such as a firearm. </a:t>
            </a:r>
          </a:p>
          <a:p>
            <a:pPr marL="457200" indent="-457200"/>
            <a:r>
              <a:rPr lang="en-US" sz="2800" dirty="0"/>
              <a:t>A preoccupation with death or a lack of concern about personal safety. Remarks such as "This is the last time that you'll see me" or "I won't be needing any more appointments" should raise concern. </a:t>
            </a:r>
          </a:p>
        </p:txBody>
      </p:sp>
      <p:sp>
        <p:nvSpPr>
          <p:cNvPr id="3" name="Title 2"/>
          <p:cNvSpPr>
            <a:spLocks noGrp="1"/>
          </p:cNvSpPr>
          <p:nvPr>
            <p:ph type="title"/>
          </p:nvPr>
        </p:nvSpPr>
        <p:spPr/>
        <p:txBody>
          <a:bodyPr/>
          <a:lstStyle/>
          <a:p>
            <a:r>
              <a:rPr lang="en-US" dirty="0"/>
              <a:t>Older Adult Warning Signs (cont’d)</a:t>
            </a:r>
          </a:p>
        </p:txBody>
      </p:sp>
    </p:spTree>
    <p:extLst>
      <p:ext uri="{BB962C8B-B14F-4D97-AF65-F5344CB8AC3E}">
        <p14:creationId xmlns:p14="http://schemas.microsoft.com/office/powerpoint/2010/main" val="33258610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Older Adult Risk Factors</a:t>
            </a:r>
          </a:p>
        </p:txBody>
      </p:sp>
      <p:sp>
        <p:nvSpPr>
          <p:cNvPr id="3" name="Content Placeholder 2"/>
          <p:cNvSpPr>
            <a:spLocks noGrp="1"/>
          </p:cNvSpPr>
          <p:nvPr>
            <p:ph idx="1"/>
          </p:nvPr>
        </p:nvSpPr>
        <p:spPr>
          <a:xfrm>
            <a:off x="807522" y="1542802"/>
            <a:ext cx="6853517" cy="4114800"/>
          </a:xfrm>
        </p:spPr>
        <p:txBody>
          <a:bodyPr>
            <a:normAutofit fontScale="92500" lnSpcReduction="10000"/>
          </a:bodyPr>
          <a:lstStyle/>
          <a:p>
            <a:r>
              <a:rPr lang="en-US" dirty="0"/>
              <a:t>Depression</a:t>
            </a:r>
          </a:p>
          <a:p>
            <a:r>
              <a:rPr lang="en-US" dirty="0"/>
              <a:t>Prior attempts</a:t>
            </a:r>
          </a:p>
          <a:p>
            <a:r>
              <a:rPr lang="en-US" dirty="0"/>
              <a:t>Co-morbid general medical conditions</a:t>
            </a:r>
          </a:p>
          <a:p>
            <a:r>
              <a:rPr lang="en-US" dirty="0"/>
              <a:t>High pain and role function decline</a:t>
            </a:r>
          </a:p>
          <a:p>
            <a:r>
              <a:rPr lang="en-US" dirty="0"/>
              <a:t>Social dependency or isolation</a:t>
            </a:r>
          </a:p>
          <a:p>
            <a:r>
              <a:rPr lang="en-US" dirty="0"/>
              <a:t>Family discord, losses</a:t>
            </a:r>
          </a:p>
          <a:p>
            <a:r>
              <a:rPr lang="en-US" dirty="0"/>
              <a:t>Personality inflexibility, rigid coping</a:t>
            </a:r>
          </a:p>
          <a:p>
            <a:r>
              <a:rPr lang="en-US" dirty="0"/>
              <a:t>Access to lethal means</a:t>
            </a:r>
          </a:p>
        </p:txBody>
      </p:sp>
    </p:spTree>
    <p:extLst>
      <p:ext uri="{BB962C8B-B14F-4D97-AF65-F5344CB8AC3E}">
        <p14:creationId xmlns:p14="http://schemas.microsoft.com/office/powerpoint/2010/main" val="34042464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Depression in Older Adults</a:t>
            </a:r>
          </a:p>
        </p:txBody>
      </p:sp>
      <p:sp>
        <p:nvSpPr>
          <p:cNvPr id="3" name="Content Placeholder 2"/>
          <p:cNvSpPr>
            <a:spLocks noGrp="1"/>
          </p:cNvSpPr>
          <p:nvPr>
            <p:ph idx="1"/>
          </p:nvPr>
        </p:nvSpPr>
        <p:spPr>
          <a:xfrm>
            <a:off x="807522" y="1542802"/>
            <a:ext cx="6853517" cy="4114800"/>
          </a:xfrm>
        </p:spPr>
        <p:txBody>
          <a:bodyPr>
            <a:normAutofit fontScale="92500" lnSpcReduction="10000"/>
          </a:bodyPr>
          <a:lstStyle/>
          <a:p>
            <a:pPr marL="0" indent="0">
              <a:buNone/>
            </a:pPr>
            <a:r>
              <a:rPr lang="en-US" dirty="0"/>
              <a:t>Depression in older adults often shows up in these ways: </a:t>
            </a:r>
          </a:p>
          <a:p>
            <a:pPr marL="457200" indent="-457200"/>
            <a:r>
              <a:rPr lang="en-US" dirty="0"/>
              <a:t>Complaints of aches and pains</a:t>
            </a:r>
          </a:p>
          <a:p>
            <a:pPr marL="457200" indent="-457200"/>
            <a:r>
              <a:rPr lang="en-US" dirty="0"/>
              <a:t>Fatigue</a:t>
            </a:r>
          </a:p>
          <a:p>
            <a:pPr marL="457200" indent="-457200"/>
            <a:r>
              <a:rPr lang="en-US" dirty="0"/>
              <a:t>Slowed movements and speech</a:t>
            </a:r>
          </a:p>
          <a:p>
            <a:pPr marL="457200" indent="-457200"/>
            <a:r>
              <a:rPr lang="en-US" dirty="0"/>
              <a:t>Loss of appetite</a:t>
            </a:r>
          </a:p>
          <a:p>
            <a:pPr marL="457200" indent="-457200"/>
            <a:r>
              <a:rPr lang="en-US" dirty="0"/>
              <a:t>Inability to sleep or insomnia</a:t>
            </a:r>
          </a:p>
          <a:p>
            <a:pPr marL="457200" indent="-457200"/>
            <a:r>
              <a:rPr lang="en-US" dirty="0"/>
              <a:t>Weight increase or decrease </a:t>
            </a:r>
          </a:p>
        </p:txBody>
      </p:sp>
    </p:spTree>
    <p:extLst>
      <p:ext uri="{BB962C8B-B14F-4D97-AF65-F5344CB8AC3E}">
        <p14:creationId xmlns:p14="http://schemas.microsoft.com/office/powerpoint/2010/main" val="16537357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1457" y="88570"/>
            <a:ext cx="7024744" cy="1143000"/>
          </a:xfrm>
        </p:spPr>
        <p:txBody>
          <a:bodyPr>
            <a:normAutofit fontScale="90000"/>
          </a:bodyPr>
          <a:lstStyle/>
          <a:p>
            <a:r>
              <a:rPr lang="en-US" dirty="0"/>
              <a:t>Reasons for Suicide Attempts in Later Life</a:t>
            </a:r>
            <a:endParaRPr lang="en-US" sz="1800" dirty="0"/>
          </a:p>
        </p:txBody>
      </p:sp>
      <p:sp>
        <p:nvSpPr>
          <p:cNvPr id="3" name="Content Placeholder 2"/>
          <p:cNvSpPr>
            <a:spLocks noGrp="1"/>
          </p:cNvSpPr>
          <p:nvPr>
            <p:ph idx="1"/>
          </p:nvPr>
        </p:nvSpPr>
        <p:spPr>
          <a:xfrm>
            <a:off x="918884" y="1487384"/>
            <a:ext cx="6777317" cy="4699659"/>
          </a:xfrm>
        </p:spPr>
        <p:txBody>
          <a:bodyPr>
            <a:normAutofit fontScale="92500" lnSpcReduction="20000"/>
          </a:bodyPr>
          <a:lstStyle/>
          <a:p>
            <a:r>
              <a:rPr lang="en-US" dirty="0"/>
              <a:t>Social Problems:</a:t>
            </a:r>
          </a:p>
          <a:p>
            <a:pPr lvl="1"/>
            <a:r>
              <a:rPr lang="en-US" dirty="0"/>
              <a:t>Belongingness:</a:t>
            </a:r>
          </a:p>
          <a:p>
            <a:pPr lvl="2"/>
            <a:r>
              <a:rPr lang="en-US" dirty="0"/>
              <a:t>“I don’t belong anymore”</a:t>
            </a:r>
          </a:p>
          <a:p>
            <a:pPr lvl="2"/>
            <a:r>
              <a:rPr lang="en-US" dirty="0"/>
              <a:t>“I don’t want to live on my own anymore”</a:t>
            </a:r>
          </a:p>
          <a:p>
            <a:pPr lvl="2"/>
            <a:r>
              <a:rPr lang="en-US" dirty="0"/>
              <a:t>“I have no one to talk to”</a:t>
            </a:r>
          </a:p>
          <a:p>
            <a:r>
              <a:rPr lang="en-US" dirty="0"/>
              <a:t>Perceived burdensomeness:</a:t>
            </a:r>
          </a:p>
          <a:p>
            <a:pPr lvl="1"/>
            <a:r>
              <a:rPr lang="en-US" dirty="0"/>
              <a:t>“I was in the way of my children”</a:t>
            </a:r>
          </a:p>
          <a:p>
            <a:pPr lvl="1"/>
            <a:r>
              <a:rPr lang="en-US" dirty="0"/>
              <a:t>“I didn’t want to burden anyone anymore”</a:t>
            </a:r>
          </a:p>
          <a:p>
            <a:pPr lvl="1"/>
            <a:r>
              <a:rPr lang="en-US" dirty="0"/>
              <a:t>“I wanted to escape the misery”</a:t>
            </a:r>
          </a:p>
          <a:p>
            <a:pPr marL="365760" lvl="1" indent="0">
              <a:buNone/>
            </a:pPr>
            <a:endParaRPr lang="en-US" sz="1800" b="1" i="1" dirty="0"/>
          </a:p>
          <a:p>
            <a:pPr marL="365760" lvl="1" indent="0">
              <a:buNone/>
            </a:pPr>
            <a:r>
              <a:rPr lang="en-US" sz="1800" b="1" i="1" dirty="0"/>
              <a:t>NOTE: Social problems are bigger predictors than perceived burdensomeness</a:t>
            </a:r>
          </a:p>
        </p:txBody>
      </p:sp>
    </p:spTree>
    <p:extLst>
      <p:ext uri="{BB962C8B-B14F-4D97-AF65-F5344CB8AC3E}">
        <p14:creationId xmlns:p14="http://schemas.microsoft.com/office/powerpoint/2010/main" val="15441238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Suicide Prevention in Older Adults</a:t>
            </a:r>
          </a:p>
        </p:txBody>
      </p:sp>
      <p:sp>
        <p:nvSpPr>
          <p:cNvPr id="3" name="Content Placeholder 2"/>
          <p:cNvSpPr>
            <a:spLocks noGrp="1"/>
          </p:cNvSpPr>
          <p:nvPr>
            <p:ph idx="1"/>
          </p:nvPr>
        </p:nvSpPr>
        <p:spPr>
          <a:xfrm>
            <a:off x="878774" y="1674422"/>
            <a:ext cx="7588332" cy="4196756"/>
          </a:xfrm>
        </p:spPr>
        <p:txBody>
          <a:bodyPr>
            <a:noAutofit/>
          </a:bodyPr>
          <a:lstStyle/>
          <a:p>
            <a:pPr marL="457200" indent="-457200"/>
            <a:r>
              <a:rPr lang="en-US" sz="2800" dirty="0"/>
              <a:t>Suicide in late-life </a:t>
            </a:r>
            <a:r>
              <a:rPr lang="en-US" sz="2800" i="1" u="sng" dirty="0"/>
              <a:t>is not an expected </a:t>
            </a:r>
            <a:r>
              <a:rPr lang="en-US" sz="2800" dirty="0"/>
              <a:t>or “normal” response to the stresses of aging</a:t>
            </a:r>
          </a:p>
          <a:p>
            <a:pPr marL="0" indent="0">
              <a:buNone/>
            </a:pPr>
            <a:endParaRPr lang="en-US" sz="2800" dirty="0"/>
          </a:p>
          <a:p>
            <a:pPr marL="457200" indent="-457200"/>
            <a:r>
              <a:rPr lang="en-US" sz="2800" dirty="0"/>
              <a:t>Resiliency:</a:t>
            </a:r>
          </a:p>
          <a:p>
            <a:pPr lvl="1"/>
            <a:r>
              <a:rPr lang="en-US" dirty="0"/>
              <a:t>Positive emotions</a:t>
            </a:r>
          </a:p>
          <a:p>
            <a:pPr lvl="1"/>
            <a:r>
              <a:rPr lang="en-US" dirty="0"/>
              <a:t>Emotion regulation</a:t>
            </a:r>
          </a:p>
          <a:p>
            <a:pPr lvl="1"/>
            <a:r>
              <a:rPr lang="en-US" dirty="0"/>
              <a:t>Closeness in relationships</a:t>
            </a:r>
          </a:p>
        </p:txBody>
      </p:sp>
    </p:spTree>
    <p:extLst>
      <p:ext uri="{BB962C8B-B14F-4D97-AF65-F5344CB8AC3E}">
        <p14:creationId xmlns:p14="http://schemas.microsoft.com/office/powerpoint/2010/main" val="18670881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Eight Dimensions of Wellness</a:t>
            </a:r>
          </a:p>
        </p:txBody>
      </p:sp>
      <p:pic>
        <p:nvPicPr>
          <p:cNvPr id="7170" name="Picture 2"/>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2478514" y="1592263"/>
            <a:ext cx="4236185" cy="4543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5474524" y="5812522"/>
            <a:ext cx="3669475" cy="646331"/>
          </a:xfrm>
          <a:prstGeom prst="rect">
            <a:avLst/>
          </a:prstGeom>
        </p:spPr>
        <p:txBody>
          <a:bodyPr wrap="square">
            <a:spAutoFit/>
          </a:bodyPr>
          <a:lstStyle/>
          <a:p>
            <a:r>
              <a:rPr lang="en-US" sz="1200" i="1" dirty="0"/>
              <a:t>SAMHSA Wellness Initiative</a:t>
            </a:r>
          </a:p>
          <a:p>
            <a:r>
              <a:rPr lang="en-US" sz="1200" dirty="0"/>
              <a:t>http://www.samhsa.gov/wellness-initiative/eight-dimensions-wellness</a:t>
            </a:r>
          </a:p>
        </p:txBody>
      </p:sp>
    </p:spTree>
    <p:extLst>
      <p:ext uri="{BB962C8B-B14F-4D97-AF65-F5344CB8AC3E}">
        <p14:creationId xmlns:p14="http://schemas.microsoft.com/office/powerpoint/2010/main" val="2831273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Keys to Prevention</a:t>
            </a:r>
          </a:p>
        </p:txBody>
      </p:sp>
      <p:sp>
        <p:nvSpPr>
          <p:cNvPr id="3" name="Content Placeholder 2"/>
          <p:cNvSpPr>
            <a:spLocks noGrp="1"/>
          </p:cNvSpPr>
          <p:nvPr>
            <p:ph idx="1"/>
          </p:nvPr>
        </p:nvSpPr>
        <p:spPr>
          <a:xfrm>
            <a:off x="771896" y="1413164"/>
            <a:ext cx="8134598" cy="4987636"/>
          </a:xfrm>
        </p:spPr>
        <p:txBody>
          <a:bodyPr>
            <a:normAutofit/>
          </a:bodyPr>
          <a:lstStyle/>
          <a:p>
            <a:pPr marL="457200" indent="-457200"/>
            <a:r>
              <a:rPr lang="en-US" dirty="0"/>
              <a:t>Aging services need to be coordinated with primary care and mental health care</a:t>
            </a:r>
          </a:p>
          <a:p>
            <a:pPr marL="457200" indent="-457200"/>
            <a:r>
              <a:rPr lang="en-US" dirty="0"/>
              <a:t>Detection and effective treatment of depression</a:t>
            </a:r>
          </a:p>
          <a:p>
            <a:pPr lvl="1"/>
            <a:r>
              <a:rPr lang="en-US" dirty="0"/>
              <a:t>Routine screening for depression</a:t>
            </a:r>
          </a:p>
          <a:p>
            <a:pPr lvl="1"/>
            <a:r>
              <a:rPr lang="en-US" dirty="0"/>
              <a:t>Depression treatment is effective (and important to share this fact)</a:t>
            </a:r>
          </a:p>
          <a:p>
            <a:r>
              <a:rPr lang="en-US" dirty="0"/>
              <a:t>Interventions need to be aggressive</a:t>
            </a:r>
          </a:p>
          <a:p>
            <a:r>
              <a:rPr lang="en-US" dirty="0"/>
              <a:t>More universal prevention is key </a:t>
            </a:r>
          </a:p>
          <a:p>
            <a:endParaRPr lang="en-US" dirty="0"/>
          </a:p>
        </p:txBody>
      </p:sp>
    </p:spTree>
    <p:extLst>
      <p:ext uri="{BB962C8B-B14F-4D97-AF65-F5344CB8AC3E}">
        <p14:creationId xmlns:p14="http://schemas.microsoft.com/office/powerpoint/2010/main" val="9569860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Each Mind Matters </a:t>
            </a:r>
          </a:p>
        </p:txBody>
      </p:sp>
      <p:pic>
        <p:nvPicPr>
          <p:cNvPr id="102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92113" y="3497361"/>
            <a:ext cx="2861726" cy="14478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87605" y="4945199"/>
            <a:ext cx="3778753" cy="129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descr="P:\CLIENT SERVICES\ADVERTISING ACCOUNTS\CalMHSA\Each Mind Matters\Community Photos\IMG_8237 copy.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771228" y="3443006"/>
            <a:ext cx="3379942" cy="3004393"/>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5"/>
          <p:cNvSpPr txBox="1">
            <a:spLocks/>
          </p:cNvSpPr>
          <p:nvPr/>
        </p:nvSpPr>
        <p:spPr bwMode="auto">
          <a:xfrm>
            <a:off x="6553205" y="6470654"/>
            <a:ext cx="2511425" cy="40216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defTabSz="457200" rtl="0" eaLnBrk="0" fontAlgn="base" hangingPunct="0">
              <a:spcBef>
                <a:spcPts val="600"/>
              </a:spcBef>
              <a:spcAft>
                <a:spcPct val="0"/>
              </a:spcAft>
              <a:buClr>
                <a:schemeClr val="tx2"/>
              </a:buClr>
              <a:buSzPct val="71000"/>
              <a:buFont typeface="Arial" pitchFamily="34" charset="0"/>
              <a:buChar char="•"/>
              <a:defRPr sz="3200" kern="1200">
                <a:solidFill>
                  <a:schemeClr val="tx1"/>
                </a:solidFill>
                <a:latin typeface="Arial" pitchFamily="34" charset="0"/>
                <a:ea typeface="Geneva" pitchFamily="127" charset="-128"/>
                <a:cs typeface="Arial" pitchFamily="34" charset="0"/>
              </a:defRPr>
            </a:lvl1pPr>
            <a:lvl2pPr marL="742950" indent="-285750" algn="l" defTabSz="457200" rtl="0" eaLnBrk="0" fontAlgn="base" hangingPunct="0">
              <a:spcBef>
                <a:spcPct val="20000"/>
              </a:spcBef>
              <a:spcAft>
                <a:spcPct val="0"/>
              </a:spcAft>
              <a:buClr>
                <a:srgbClr val="00B4EF"/>
              </a:buClr>
              <a:buSzPct val="80000"/>
              <a:buFont typeface="Arial" pitchFamily="34" charset="0"/>
              <a:buChar char="–"/>
              <a:defRPr sz="2800" kern="1200">
                <a:solidFill>
                  <a:schemeClr val="tx1"/>
                </a:solidFill>
                <a:latin typeface="Arial" pitchFamily="34" charset="0"/>
                <a:ea typeface="Geneva" pitchFamily="127" charset="-128"/>
                <a:cs typeface="Arial" pitchFamily="34" charset="0"/>
              </a:defRPr>
            </a:lvl2pPr>
            <a:lvl3pPr marL="1143000" indent="-228600" algn="l" defTabSz="457200" rtl="0" eaLnBrk="0" fontAlgn="base" hangingPunct="0">
              <a:spcBef>
                <a:spcPct val="20000"/>
              </a:spcBef>
              <a:spcAft>
                <a:spcPct val="0"/>
              </a:spcAft>
              <a:buClr>
                <a:schemeClr val="accent1"/>
              </a:buClr>
              <a:buSzPct val="80000"/>
              <a:buFont typeface="Arial" pitchFamily="34" charset="0"/>
              <a:buChar char="•"/>
              <a:defRPr sz="2400" kern="1200">
                <a:solidFill>
                  <a:schemeClr val="tx1"/>
                </a:solidFill>
                <a:latin typeface="Arial" pitchFamily="34" charset="0"/>
                <a:ea typeface="Geneva" pitchFamily="127" charset="-128"/>
                <a:cs typeface="Arial" pitchFamily="34" charset="0"/>
              </a:defRPr>
            </a:lvl3pPr>
            <a:lvl4pPr marL="1600200" indent="-228600" algn="l" defTabSz="457200" rtl="0" eaLnBrk="0" fontAlgn="base" hangingPunct="0">
              <a:spcBef>
                <a:spcPct val="20000"/>
              </a:spcBef>
              <a:spcAft>
                <a:spcPct val="0"/>
              </a:spcAft>
              <a:buClr>
                <a:srgbClr val="FDBE3E"/>
              </a:buClr>
              <a:buSzPct val="80000"/>
              <a:buFont typeface="Arial" pitchFamily="34" charset="0"/>
              <a:buChar char="–"/>
              <a:defRPr sz="2000" kern="1200">
                <a:solidFill>
                  <a:schemeClr val="tx1"/>
                </a:solidFill>
                <a:latin typeface="Arial" pitchFamily="34" charset="0"/>
                <a:ea typeface="Geneva" pitchFamily="127" charset="-128"/>
                <a:cs typeface="Arial" pitchFamily="34" charset="0"/>
              </a:defRPr>
            </a:lvl4pPr>
            <a:lvl5pPr marL="2057400" indent="-228600" algn="l" defTabSz="457200" rtl="0" eaLnBrk="0" fontAlgn="base" hangingPunct="0">
              <a:spcBef>
                <a:spcPct val="20000"/>
              </a:spcBef>
              <a:spcAft>
                <a:spcPct val="0"/>
              </a:spcAft>
              <a:buClr>
                <a:schemeClr val="accent2"/>
              </a:buClr>
              <a:buSzPct val="80000"/>
              <a:buFont typeface="Arial" pitchFamily="34" charset="0"/>
              <a:buChar char="•"/>
              <a:defRPr sz="2000" kern="1200">
                <a:solidFill>
                  <a:schemeClr val="tx1"/>
                </a:solidFill>
                <a:latin typeface="Arial" pitchFamily="34" charset="0"/>
                <a:ea typeface="Geneva" pitchFamily="127" charset="-128"/>
                <a:cs typeface="Arial" pitchFamily="34" charset="0"/>
              </a:defRPr>
            </a:lvl5pPr>
            <a:lvl6pPr marL="2514600" indent="-228600" algn="l" defTabSz="457200" rtl="0" eaLnBrk="0" fontAlgn="base" latinLnBrk="0" hangingPunct="0">
              <a:spcBef>
                <a:spcPct val="20000"/>
              </a:spcBef>
              <a:spcAft>
                <a:spcPct val="0"/>
              </a:spcAft>
              <a:buClr>
                <a:schemeClr val="accent2"/>
              </a:buClr>
              <a:buSzPct val="80000"/>
              <a:buFont typeface="Arial" pitchFamily="34" charset="0"/>
              <a:buChar char="•"/>
              <a:defRPr sz="2000" kern="1200">
                <a:solidFill>
                  <a:schemeClr val="tx1"/>
                </a:solidFill>
                <a:latin typeface="Arial" pitchFamily="34" charset="0"/>
                <a:ea typeface="Geneva" pitchFamily="127" charset="-128"/>
                <a:cs typeface="Arial" pitchFamily="34" charset="0"/>
              </a:defRPr>
            </a:lvl6pPr>
            <a:lvl7pPr marL="2971800" indent="-228600" algn="l" defTabSz="457200" rtl="0" eaLnBrk="0" fontAlgn="base" latinLnBrk="0" hangingPunct="0">
              <a:spcBef>
                <a:spcPct val="20000"/>
              </a:spcBef>
              <a:spcAft>
                <a:spcPct val="0"/>
              </a:spcAft>
              <a:buClr>
                <a:schemeClr val="accent2"/>
              </a:buClr>
              <a:buSzPct val="80000"/>
              <a:buFont typeface="Arial" pitchFamily="34" charset="0"/>
              <a:buChar char="•"/>
              <a:defRPr sz="2000" kern="1200">
                <a:solidFill>
                  <a:schemeClr val="tx1"/>
                </a:solidFill>
                <a:latin typeface="Arial" pitchFamily="34" charset="0"/>
                <a:ea typeface="Geneva" pitchFamily="127" charset="-128"/>
                <a:cs typeface="Arial" pitchFamily="34" charset="0"/>
              </a:defRPr>
            </a:lvl7pPr>
            <a:lvl8pPr marL="3429000" indent="-228600" algn="l" defTabSz="457200" rtl="0" eaLnBrk="0" fontAlgn="base" latinLnBrk="0" hangingPunct="0">
              <a:spcBef>
                <a:spcPct val="20000"/>
              </a:spcBef>
              <a:spcAft>
                <a:spcPct val="0"/>
              </a:spcAft>
              <a:buClr>
                <a:schemeClr val="accent2"/>
              </a:buClr>
              <a:buSzPct val="80000"/>
              <a:buFont typeface="Arial" pitchFamily="34" charset="0"/>
              <a:buChar char="•"/>
              <a:defRPr sz="2000" kern="1200">
                <a:solidFill>
                  <a:schemeClr val="tx1"/>
                </a:solidFill>
                <a:latin typeface="Arial" pitchFamily="34" charset="0"/>
                <a:ea typeface="Geneva" pitchFamily="127" charset="-128"/>
                <a:cs typeface="Arial" pitchFamily="34" charset="0"/>
              </a:defRPr>
            </a:lvl8pPr>
            <a:lvl9pPr marL="3886200" indent="-228600" algn="l" defTabSz="457200" rtl="0" eaLnBrk="0" fontAlgn="base" latinLnBrk="0" hangingPunct="0">
              <a:spcBef>
                <a:spcPct val="20000"/>
              </a:spcBef>
              <a:spcAft>
                <a:spcPct val="0"/>
              </a:spcAft>
              <a:buClr>
                <a:schemeClr val="accent2"/>
              </a:buClr>
              <a:buSzPct val="80000"/>
              <a:buFont typeface="Arial" pitchFamily="34" charset="0"/>
              <a:buChar char="•"/>
              <a:defRPr sz="2000" kern="1200">
                <a:solidFill>
                  <a:schemeClr val="tx1"/>
                </a:solidFill>
                <a:latin typeface="Arial" pitchFamily="34" charset="0"/>
                <a:ea typeface="Geneva" pitchFamily="127" charset="-128"/>
                <a:cs typeface="Arial" pitchFamily="34" charset="0"/>
              </a:defRPr>
            </a:lvl9pPr>
          </a:lstStyle>
          <a:p>
            <a:pPr algn="r" eaLnBrk="1" hangingPunct="1">
              <a:spcBef>
                <a:spcPct val="0"/>
              </a:spcBef>
              <a:buClrTx/>
              <a:buSzTx/>
              <a:buFontTx/>
              <a:buNone/>
            </a:pPr>
            <a:fld id="{EA64389D-9E1D-4407-A0BE-85A3A8B5DE36}" type="slidenum">
              <a:rPr lang="en-US" altLang="en-US" sz="1000" smtClean="0">
                <a:solidFill>
                  <a:prstClr val="white"/>
                </a:solidFill>
              </a:rPr>
              <a:pPr algn="r" eaLnBrk="1" hangingPunct="1">
                <a:spcBef>
                  <a:spcPct val="0"/>
                </a:spcBef>
                <a:buClrTx/>
                <a:buSzTx/>
                <a:buFontTx/>
                <a:buNone/>
              </a:pPr>
              <a:t>2</a:t>
            </a:fld>
            <a:endParaRPr lang="en-US" altLang="en-US" sz="1000" dirty="0">
              <a:solidFill>
                <a:prstClr val="white"/>
              </a:solidFill>
            </a:endParaRPr>
          </a:p>
        </p:txBody>
      </p:sp>
      <p:sp>
        <p:nvSpPr>
          <p:cNvPr id="9" name="Text Placeholder 2"/>
          <p:cNvSpPr txBox="1">
            <a:spLocks/>
          </p:cNvSpPr>
          <p:nvPr/>
        </p:nvSpPr>
        <p:spPr bwMode="auto">
          <a:xfrm>
            <a:off x="187605" y="1559424"/>
            <a:ext cx="8499198" cy="309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73025" indent="-228600" eaLnBrk="0" hangingPunct="0">
              <a:defRPr sz="2400">
                <a:solidFill>
                  <a:schemeClr val="tx1"/>
                </a:solidFill>
                <a:latin typeface="Calibri" pitchFamily="34" charset="0"/>
                <a:ea typeface="Geneva" pitchFamily="127" charset="-128"/>
              </a:defRPr>
            </a:lvl1pPr>
            <a:lvl2pPr marL="742950" indent="-285750" eaLnBrk="0" hangingPunct="0">
              <a:defRPr sz="2400">
                <a:solidFill>
                  <a:schemeClr val="tx1"/>
                </a:solidFill>
                <a:latin typeface="Calibri" pitchFamily="34" charset="0"/>
                <a:ea typeface="Geneva" pitchFamily="127" charset="-128"/>
              </a:defRPr>
            </a:lvl2pPr>
            <a:lvl3pPr marL="1143000" indent="-228600" eaLnBrk="0" hangingPunct="0">
              <a:defRPr sz="2400">
                <a:solidFill>
                  <a:schemeClr val="tx1"/>
                </a:solidFill>
                <a:latin typeface="Calibri" pitchFamily="34" charset="0"/>
                <a:ea typeface="Geneva" pitchFamily="127" charset="-128"/>
              </a:defRPr>
            </a:lvl3pPr>
            <a:lvl4pPr marL="1600200" indent="-228600" eaLnBrk="0" hangingPunct="0">
              <a:defRPr sz="2400">
                <a:solidFill>
                  <a:schemeClr val="tx1"/>
                </a:solidFill>
                <a:latin typeface="Calibri" pitchFamily="34" charset="0"/>
                <a:ea typeface="Geneva" pitchFamily="127" charset="-128"/>
              </a:defRPr>
            </a:lvl4pPr>
            <a:lvl5pPr marL="2057400" indent="-228600" eaLnBrk="0" hangingPunct="0">
              <a:defRPr sz="2400">
                <a:solidFill>
                  <a:schemeClr val="tx1"/>
                </a:solidFill>
                <a:latin typeface="Calibri" pitchFamily="34" charset="0"/>
                <a:ea typeface="Geneva" pitchFamily="127"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Geneva" pitchFamily="127"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Geneva" pitchFamily="127"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Geneva" pitchFamily="127"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Geneva" pitchFamily="127" charset="-128"/>
              </a:defRPr>
            </a:lvl9pPr>
          </a:lstStyle>
          <a:p>
            <a:pPr marL="0" indent="0" algn="ctr" eaLnBrk="1" hangingPunct="1">
              <a:spcBef>
                <a:spcPct val="20000"/>
              </a:spcBef>
              <a:buClr>
                <a:srgbClr val="FDBE3E"/>
              </a:buClr>
              <a:buSzPct val="80000"/>
              <a:defRPr/>
            </a:pPr>
            <a:r>
              <a:rPr lang="en-US" b="1" dirty="0">
                <a:latin typeface="Arial" panose="020B0604020202020204" pitchFamily="34" charset="0"/>
                <a:cs typeface="Arial" panose="020B0604020202020204" pitchFamily="34" charset="0"/>
              </a:rPr>
              <a:t>Each Mind Matters is  California’s Mental Health Movement.</a:t>
            </a:r>
            <a:r>
              <a:rPr lang="en-US" dirty="0">
                <a:latin typeface="Arial" panose="020B0604020202020204" pitchFamily="34" charset="0"/>
                <a:cs typeface="Arial" panose="020B0604020202020204" pitchFamily="34" charset="0"/>
              </a:rPr>
              <a:t> </a:t>
            </a:r>
          </a:p>
          <a:p>
            <a:pPr marL="0" indent="0" algn="ctr" eaLnBrk="1" hangingPunct="1">
              <a:spcBef>
                <a:spcPct val="20000"/>
              </a:spcBef>
              <a:buClr>
                <a:srgbClr val="FDBE3E"/>
              </a:buClr>
              <a:buSzPct val="80000"/>
              <a:defRPr/>
            </a:pPr>
            <a:r>
              <a:rPr lang="en-US" dirty="0">
                <a:latin typeface="Arial" panose="020B0604020202020204" pitchFamily="34" charset="0"/>
                <a:cs typeface="Arial" panose="020B0604020202020204" pitchFamily="34" charset="0"/>
              </a:rPr>
              <a:t>We are millions of individuals and thousands of organizations working to advance mental health. </a:t>
            </a:r>
            <a:endParaRPr lang="en-US" altLang="en-US" dirty="0">
              <a:latin typeface="Arial" pitchFamily="34" charset="0"/>
              <a:cs typeface="Arial" pitchFamily="34" charset="0"/>
            </a:endParaRPr>
          </a:p>
          <a:p>
            <a:pPr lvl="4" eaLnBrk="1" hangingPunct="1">
              <a:spcBef>
                <a:spcPct val="20000"/>
              </a:spcBef>
              <a:buClr>
                <a:srgbClr val="FDBE3E"/>
              </a:buClr>
              <a:buSzPct val="80000"/>
              <a:buFont typeface="Arial" pitchFamily="34" charset="0"/>
              <a:buChar char="–"/>
              <a:defRPr/>
            </a:pPr>
            <a:endParaRPr lang="en-US" altLang="en-US" sz="2000" dirty="0">
              <a:latin typeface="Arial" pitchFamily="34" charset="0"/>
              <a:cs typeface="Arial" pitchFamily="34" charset="0"/>
            </a:endParaRPr>
          </a:p>
          <a:p>
            <a:pPr marL="0" indent="0" eaLnBrk="1" hangingPunct="1">
              <a:spcBef>
                <a:spcPct val="20000"/>
              </a:spcBef>
              <a:buClr>
                <a:srgbClr val="FDBE3E"/>
              </a:buClr>
              <a:buSzPct val="80000"/>
              <a:defRPr/>
            </a:pPr>
            <a:endParaRPr lang="en-US" altLang="en-US" sz="500" dirty="0">
              <a:latin typeface="Arial" pitchFamily="34" charset="0"/>
              <a:cs typeface="Arial" pitchFamily="34" charset="0"/>
            </a:endParaRPr>
          </a:p>
          <a:p>
            <a:pPr eaLnBrk="1" hangingPunct="1">
              <a:spcBef>
                <a:spcPct val="20000"/>
              </a:spcBef>
              <a:buClr>
                <a:srgbClr val="FDBE3E"/>
              </a:buClr>
              <a:buSzPct val="80000"/>
              <a:buFont typeface="Arial" pitchFamily="34" charset="0"/>
              <a:buChar char="–"/>
              <a:defRPr/>
            </a:pPr>
            <a:endParaRPr lang="en-US" altLang="en-US" sz="500" dirty="0">
              <a:latin typeface="Arial" pitchFamily="34" charset="0"/>
              <a:cs typeface="Arial" pitchFamily="34" charset="0"/>
            </a:endParaRPr>
          </a:p>
        </p:txBody>
      </p:sp>
    </p:spTree>
    <p:extLst>
      <p:ext uri="{BB962C8B-B14F-4D97-AF65-F5344CB8AC3E}">
        <p14:creationId xmlns:p14="http://schemas.microsoft.com/office/powerpoint/2010/main" val="16614811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a:t>There are many ways to have a discussion with someone you are concerned about. </a:t>
            </a:r>
          </a:p>
          <a:p>
            <a:pPr marL="0" indent="0">
              <a:buNone/>
            </a:pPr>
            <a:endParaRPr lang="en-US" dirty="0"/>
          </a:p>
          <a:p>
            <a:pPr marL="0" indent="0">
              <a:buNone/>
            </a:pPr>
            <a:r>
              <a:rPr lang="en-US" dirty="0"/>
              <a:t>Ask directly about suicide if warning signs are present. </a:t>
            </a:r>
          </a:p>
          <a:p>
            <a:pPr marL="0" indent="0">
              <a:buNone/>
            </a:pPr>
            <a:endParaRPr lang="en-US" dirty="0"/>
          </a:p>
          <a:p>
            <a:pPr marL="0" indent="0">
              <a:buNone/>
            </a:pPr>
            <a:r>
              <a:rPr lang="en-US" dirty="0"/>
              <a:t>Here are some suggestions for starting the conversation. </a:t>
            </a:r>
          </a:p>
          <a:p>
            <a:pPr marL="0" indent="0">
              <a:buNone/>
            </a:pPr>
            <a:endParaRPr lang="en-US" dirty="0"/>
          </a:p>
        </p:txBody>
      </p:sp>
      <p:sp>
        <p:nvSpPr>
          <p:cNvPr id="3" name="Title 2"/>
          <p:cNvSpPr>
            <a:spLocks noGrp="1"/>
          </p:cNvSpPr>
          <p:nvPr>
            <p:ph type="title"/>
          </p:nvPr>
        </p:nvSpPr>
        <p:spPr/>
        <p:txBody>
          <a:bodyPr/>
          <a:lstStyle/>
          <a:p>
            <a:r>
              <a:rPr lang="en-US" dirty="0"/>
              <a:t>How to Start the Conversation</a:t>
            </a:r>
          </a:p>
        </p:txBody>
      </p:sp>
    </p:spTree>
    <p:extLst>
      <p:ext uri="{BB962C8B-B14F-4D97-AF65-F5344CB8AC3E}">
        <p14:creationId xmlns:p14="http://schemas.microsoft.com/office/powerpoint/2010/main" val="33991713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Resources</a:t>
            </a:r>
          </a:p>
        </p:txBody>
      </p:sp>
      <p:sp>
        <p:nvSpPr>
          <p:cNvPr id="3" name="Content Placeholder 2"/>
          <p:cNvSpPr>
            <a:spLocks noGrp="1"/>
          </p:cNvSpPr>
          <p:nvPr>
            <p:ph idx="1"/>
          </p:nvPr>
        </p:nvSpPr>
        <p:spPr>
          <a:xfrm>
            <a:off x="838200" y="1488665"/>
            <a:ext cx="6777317" cy="3508977"/>
          </a:xfrm>
        </p:spPr>
        <p:txBody>
          <a:bodyPr>
            <a:normAutofit/>
          </a:bodyPr>
          <a:lstStyle/>
          <a:p>
            <a:pPr marL="0" indent="0">
              <a:buNone/>
            </a:pPr>
            <a:r>
              <a:rPr lang="en-US" dirty="0"/>
              <a:t>Friendship Line (Institute on Aging):</a:t>
            </a:r>
          </a:p>
          <a:p>
            <a:pPr lvl="1"/>
            <a:r>
              <a:rPr lang="en-US" b="1" dirty="0"/>
              <a:t>(800) 971-0016</a:t>
            </a:r>
          </a:p>
          <a:p>
            <a:pPr lvl="1"/>
            <a:r>
              <a:rPr lang="en-US" dirty="0"/>
              <a:t>www.ioaging.org  </a:t>
            </a:r>
          </a:p>
        </p:txBody>
      </p:sp>
      <p:pic>
        <p:nvPicPr>
          <p:cNvPr id="5123"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7440" y="3467595"/>
            <a:ext cx="8807935" cy="24227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735835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00" name="Picture 8"/>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92115" y="1410731"/>
            <a:ext cx="4996243" cy="4960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a:bodyPr>
          <a:lstStyle/>
          <a:p>
            <a:r>
              <a:rPr lang="en-US" dirty="0"/>
              <a:t>Resources</a:t>
            </a:r>
          </a:p>
        </p:txBody>
      </p:sp>
      <p:pic>
        <p:nvPicPr>
          <p:cNvPr id="8194"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54201" y="1434481"/>
            <a:ext cx="2854019" cy="38001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Grp="1" noChangeAspect="1" noChangeArrowheads="1"/>
          </p:cNvPicPr>
          <p:nvPr>
            <p:ph idx="1"/>
          </p:nvPr>
        </p:nvPicPr>
        <p:blipFill>
          <a:blip r:embed="rId5" cstate="email">
            <a:extLst>
              <a:ext uri="{28A0092B-C50C-407E-A947-70E740481C1C}">
                <a14:useLocalDpi xmlns:a14="http://schemas.microsoft.com/office/drawing/2010/main"/>
              </a:ext>
            </a:extLst>
          </a:blip>
          <a:srcRect/>
          <a:stretch>
            <a:fillRect/>
          </a:stretch>
        </p:blipFill>
        <p:spPr bwMode="auto">
          <a:xfrm>
            <a:off x="5655261" y="2556640"/>
            <a:ext cx="2728718" cy="36232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675067" y="3429535"/>
            <a:ext cx="2295749" cy="29415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336682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Thank You </a:t>
            </a:r>
          </a:p>
        </p:txBody>
      </p:sp>
      <p:sp>
        <p:nvSpPr>
          <p:cNvPr id="8" name="Slide Number Placeholder 5"/>
          <p:cNvSpPr txBox="1">
            <a:spLocks/>
          </p:cNvSpPr>
          <p:nvPr/>
        </p:nvSpPr>
        <p:spPr bwMode="auto">
          <a:xfrm>
            <a:off x="6553205" y="6470654"/>
            <a:ext cx="2511425" cy="40216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defTabSz="457200" rtl="0" eaLnBrk="0" fontAlgn="base" hangingPunct="0">
              <a:spcBef>
                <a:spcPts val="600"/>
              </a:spcBef>
              <a:spcAft>
                <a:spcPct val="0"/>
              </a:spcAft>
              <a:buClr>
                <a:schemeClr val="tx2"/>
              </a:buClr>
              <a:buSzPct val="71000"/>
              <a:buFont typeface="Arial" pitchFamily="34" charset="0"/>
              <a:buChar char="•"/>
              <a:defRPr sz="3200" kern="1200">
                <a:solidFill>
                  <a:schemeClr val="tx1"/>
                </a:solidFill>
                <a:latin typeface="Arial" pitchFamily="34" charset="0"/>
                <a:ea typeface="Geneva" pitchFamily="127" charset="-128"/>
                <a:cs typeface="Arial" pitchFamily="34" charset="0"/>
              </a:defRPr>
            </a:lvl1pPr>
            <a:lvl2pPr marL="742950" indent="-285750" algn="l" defTabSz="457200" rtl="0" eaLnBrk="0" fontAlgn="base" hangingPunct="0">
              <a:spcBef>
                <a:spcPct val="20000"/>
              </a:spcBef>
              <a:spcAft>
                <a:spcPct val="0"/>
              </a:spcAft>
              <a:buClr>
                <a:srgbClr val="00B4EF"/>
              </a:buClr>
              <a:buSzPct val="80000"/>
              <a:buFont typeface="Arial" pitchFamily="34" charset="0"/>
              <a:buChar char="–"/>
              <a:defRPr sz="2800" kern="1200">
                <a:solidFill>
                  <a:schemeClr val="tx1"/>
                </a:solidFill>
                <a:latin typeface="Arial" pitchFamily="34" charset="0"/>
                <a:ea typeface="Geneva" pitchFamily="127" charset="-128"/>
                <a:cs typeface="Arial" pitchFamily="34" charset="0"/>
              </a:defRPr>
            </a:lvl2pPr>
            <a:lvl3pPr marL="1143000" indent="-228600" algn="l" defTabSz="457200" rtl="0" eaLnBrk="0" fontAlgn="base" hangingPunct="0">
              <a:spcBef>
                <a:spcPct val="20000"/>
              </a:spcBef>
              <a:spcAft>
                <a:spcPct val="0"/>
              </a:spcAft>
              <a:buClr>
                <a:schemeClr val="accent1"/>
              </a:buClr>
              <a:buSzPct val="80000"/>
              <a:buFont typeface="Arial" pitchFamily="34" charset="0"/>
              <a:buChar char="•"/>
              <a:defRPr sz="2400" kern="1200">
                <a:solidFill>
                  <a:schemeClr val="tx1"/>
                </a:solidFill>
                <a:latin typeface="Arial" pitchFamily="34" charset="0"/>
                <a:ea typeface="Geneva" pitchFamily="127" charset="-128"/>
                <a:cs typeface="Arial" pitchFamily="34" charset="0"/>
              </a:defRPr>
            </a:lvl3pPr>
            <a:lvl4pPr marL="1600200" indent="-228600" algn="l" defTabSz="457200" rtl="0" eaLnBrk="0" fontAlgn="base" hangingPunct="0">
              <a:spcBef>
                <a:spcPct val="20000"/>
              </a:spcBef>
              <a:spcAft>
                <a:spcPct val="0"/>
              </a:spcAft>
              <a:buClr>
                <a:srgbClr val="FDBE3E"/>
              </a:buClr>
              <a:buSzPct val="80000"/>
              <a:buFont typeface="Arial" pitchFamily="34" charset="0"/>
              <a:buChar char="–"/>
              <a:defRPr sz="2000" kern="1200">
                <a:solidFill>
                  <a:schemeClr val="tx1"/>
                </a:solidFill>
                <a:latin typeface="Arial" pitchFamily="34" charset="0"/>
                <a:ea typeface="Geneva" pitchFamily="127" charset="-128"/>
                <a:cs typeface="Arial" pitchFamily="34" charset="0"/>
              </a:defRPr>
            </a:lvl4pPr>
            <a:lvl5pPr marL="2057400" indent="-228600" algn="l" defTabSz="457200" rtl="0" eaLnBrk="0" fontAlgn="base" hangingPunct="0">
              <a:spcBef>
                <a:spcPct val="20000"/>
              </a:spcBef>
              <a:spcAft>
                <a:spcPct val="0"/>
              </a:spcAft>
              <a:buClr>
                <a:schemeClr val="accent2"/>
              </a:buClr>
              <a:buSzPct val="80000"/>
              <a:buFont typeface="Arial" pitchFamily="34" charset="0"/>
              <a:buChar char="•"/>
              <a:defRPr sz="2000" kern="1200">
                <a:solidFill>
                  <a:schemeClr val="tx1"/>
                </a:solidFill>
                <a:latin typeface="Arial" pitchFamily="34" charset="0"/>
                <a:ea typeface="Geneva" pitchFamily="127" charset="-128"/>
                <a:cs typeface="Arial" pitchFamily="34" charset="0"/>
              </a:defRPr>
            </a:lvl5pPr>
            <a:lvl6pPr marL="2514600" indent="-228600" algn="l" defTabSz="457200" rtl="0" eaLnBrk="0" fontAlgn="base" latinLnBrk="0" hangingPunct="0">
              <a:spcBef>
                <a:spcPct val="20000"/>
              </a:spcBef>
              <a:spcAft>
                <a:spcPct val="0"/>
              </a:spcAft>
              <a:buClr>
                <a:schemeClr val="accent2"/>
              </a:buClr>
              <a:buSzPct val="80000"/>
              <a:buFont typeface="Arial" pitchFamily="34" charset="0"/>
              <a:buChar char="•"/>
              <a:defRPr sz="2000" kern="1200">
                <a:solidFill>
                  <a:schemeClr val="tx1"/>
                </a:solidFill>
                <a:latin typeface="Arial" pitchFamily="34" charset="0"/>
                <a:ea typeface="Geneva" pitchFamily="127" charset="-128"/>
                <a:cs typeface="Arial" pitchFamily="34" charset="0"/>
              </a:defRPr>
            </a:lvl6pPr>
            <a:lvl7pPr marL="2971800" indent="-228600" algn="l" defTabSz="457200" rtl="0" eaLnBrk="0" fontAlgn="base" latinLnBrk="0" hangingPunct="0">
              <a:spcBef>
                <a:spcPct val="20000"/>
              </a:spcBef>
              <a:spcAft>
                <a:spcPct val="0"/>
              </a:spcAft>
              <a:buClr>
                <a:schemeClr val="accent2"/>
              </a:buClr>
              <a:buSzPct val="80000"/>
              <a:buFont typeface="Arial" pitchFamily="34" charset="0"/>
              <a:buChar char="•"/>
              <a:defRPr sz="2000" kern="1200">
                <a:solidFill>
                  <a:schemeClr val="tx1"/>
                </a:solidFill>
                <a:latin typeface="Arial" pitchFamily="34" charset="0"/>
                <a:ea typeface="Geneva" pitchFamily="127" charset="-128"/>
                <a:cs typeface="Arial" pitchFamily="34" charset="0"/>
              </a:defRPr>
            </a:lvl7pPr>
            <a:lvl8pPr marL="3429000" indent="-228600" algn="l" defTabSz="457200" rtl="0" eaLnBrk="0" fontAlgn="base" latinLnBrk="0" hangingPunct="0">
              <a:spcBef>
                <a:spcPct val="20000"/>
              </a:spcBef>
              <a:spcAft>
                <a:spcPct val="0"/>
              </a:spcAft>
              <a:buClr>
                <a:schemeClr val="accent2"/>
              </a:buClr>
              <a:buSzPct val="80000"/>
              <a:buFont typeface="Arial" pitchFamily="34" charset="0"/>
              <a:buChar char="•"/>
              <a:defRPr sz="2000" kern="1200">
                <a:solidFill>
                  <a:schemeClr val="tx1"/>
                </a:solidFill>
                <a:latin typeface="Arial" pitchFamily="34" charset="0"/>
                <a:ea typeface="Geneva" pitchFamily="127" charset="-128"/>
                <a:cs typeface="Arial" pitchFamily="34" charset="0"/>
              </a:defRPr>
            </a:lvl8pPr>
            <a:lvl9pPr marL="3886200" indent="-228600" algn="l" defTabSz="457200" rtl="0" eaLnBrk="0" fontAlgn="base" latinLnBrk="0" hangingPunct="0">
              <a:spcBef>
                <a:spcPct val="20000"/>
              </a:spcBef>
              <a:spcAft>
                <a:spcPct val="0"/>
              </a:spcAft>
              <a:buClr>
                <a:schemeClr val="accent2"/>
              </a:buClr>
              <a:buSzPct val="80000"/>
              <a:buFont typeface="Arial" pitchFamily="34" charset="0"/>
              <a:buChar char="•"/>
              <a:defRPr sz="2000" kern="1200">
                <a:solidFill>
                  <a:schemeClr val="tx1"/>
                </a:solidFill>
                <a:latin typeface="Arial" pitchFamily="34" charset="0"/>
                <a:ea typeface="Geneva" pitchFamily="127" charset="-128"/>
                <a:cs typeface="Arial" pitchFamily="34" charset="0"/>
              </a:defRPr>
            </a:lvl9pPr>
          </a:lstStyle>
          <a:p>
            <a:pPr algn="r" eaLnBrk="1" hangingPunct="1">
              <a:spcBef>
                <a:spcPct val="0"/>
              </a:spcBef>
              <a:buClrTx/>
              <a:buSzTx/>
              <a:buFontTx/>
              <a:buNone/>
            </a:pPr>
            <a:fld id="{EA64389D-9E1D-4407-A0BE-85A3A8B5DE36}" type="slidenum">
              <a:rPr lang="en-US" altLang="en-US" sz="1000" smtClean="0">
                <a:solidFill>
                  <a:prstClr val="white"/>
                </a:solidFill>
              </a:rPr>
              <a:pPr algn="r" eaLnBrk="1" hangingPunct="1">
                <a:spcBef>
                  <a:spcPct val="0"/>
                </a:spcBef>
                <a:buClrTx/>
                <a:buSzTx/>
                <a:buFontTx/>
                <a:buNone/>
              </a:pPr>
              <a:t>23</a:t>
            </a:fld>
            <a:endParaRPr lang="en-US" altLang="en-US" sz="1000" dirty="0">
              <a:solidFill>
                <a:prstClr val="white"/>
              </a:solidFill>
            </a:endParaRPr>
          </a:p>
        </p:txBody>
      </p:sp>
      <p:sp>
        <p:nvSpPr>
          <p:cNvPr id="4" name="TextBox 3"/>
          <p:cNvSpPr txBox="1"/>
          <p:nvPr/>
        </p:nvSpPr>
        <p:spPr>
          <a:xfrm>
            <a:off x="3109361" y="2375065"/>
            <a:ext cx="2246410" cy="534390"/>
          </a:xfrm>
          <a:prstGeom prst="rect">
            <a:avLst/>
          </a:prstGeom>
        </p:spPr>
        <p:txBody>
          <a:bodyPr wrap="none" rtlCol="0">
            <a:normAutofit/>
          </a:bodyPr>
          <a:lstStyle/>
          <a:p>
            <a:pPr marL="0" indent="0">
              <a:lnSpc>
                <a:spcPct val="80000"/>
              </a:lnSpc>
              <a:buFont typeface="Arial"/>
              <a:buNone/>
            </a:pPr>
            <a:r>
              <a:rPr lang="en-US" sz="2400" dirty="0">
                <a:latin typeface="Arial"/>
                <a:cs typeface="Arial"/>
              </a:rPr>
              <a:t>Presenter Info</a:t>
            </a:r>
          </a:p>
        </p:txBody>
      </p:sp>
      <p:grpSp>
        <p:nvGrpSpPr>
          <p:cNvPr id="7" name="Group 6"/>
          <p:cNvGrpSpPr/>
          <p:nvPr/>
        </p:nvGrpSpPr>
        <p:grpSpPr>
          <a:xfrm>
            <a:off x="739180" y="4737103"/>
            <a:ext cx="7497843" cy="1733551"/>
            <a:chOff x="153674" y="367223"/>
            <a:chExt cx="8820992" cy="621244"/>
          </a:xfrm>
        </p:grpSpPr>
        <p:grpSp>
          <p:nvGrpSpPr>
            <p:cNvPr id="9" name="Group 8"/>
            <p:cNvGrpSpPr/>
            <p:nvPr/>
          </p:nvGrpSpPr>
          <p:grpSpPr>
            <a:xfrm>
              <a:off x="153674" y="933286"/>
              <a:ext cx="8819444" cy="55181"/>
              <a:chOff x="2584343" y="3960723"/>
              <a:chExt cx="3552360" cy="106566"/>
            </a:xfrm>
          </p:grpSpPr>
          <p:sp>
            <p:nvSpPr>
              <p:cNvPr id="11" name="Rectangle 10"/>
              <p:cNvSpPr/>
              <p:nvPr/>
            </p:nvSpPr>
            <p:spPr>
              <a:xfrm>
                <a:off x="2584343" y="3960723"/>
                <a:ext cx="355236" cy="106566"/>
              </a:xfrm>
              <a:prstGeom prst="rect">
                <a:avLst/>
              </a:prstGeom>
              <a:solidFill>
                <a:srgbClr val="FDBE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2939579" y="3960723"/>
                <a:ext cx="355236" cy="106566"/>
              </a:xfrm>
              <a:prstGeom prst="rect">
                <a:avLst/>
              </a:prstGeom>
              <a:solidFill>
                <a:srgbClr val="E47B2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47B2F"/>
                  </a:solidFill>
                </a:endParaRPr>
              </a:p>
            </p:txBody>
          </p:sp>
          <p:sp>
            <p:nvSpPr>
              <p:cNvPr id="13" name="Rectangle 12"/>
              <p:cNvSpPr/>
              <p:nvPr/>
            </p:nvSpPr>
            <p:spPr>
              <a:xfrm>
                <a:off x="3294815" y="3960723"/>
                <a:ext cx="355236" cy="106566"/>
              </a:xfrm>
              <a:prstGeom prst="rect">
                <a:avLst/>
              </a:prstGeom>
              <a:solidFill>
                <a:srgbClr val="956CA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3650051" y="3960723"/>
                <a:ext cx="355236" cy="106566"/>
              </a:xfrm>
              <a:prstGeom prst="rect">
                <a:avLst/>
              </a:prstGeom>
              <a:solidFill>
                <a:srgbClr val="4840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4005287" y="3960723"/>
                <a:ext cx="355236" cy="106566"/>
              </a:xfrm>
              <a:prstGeom prst="rect">
                <a:avLst/>
              </a:prstGeom>
              <a:solidFill>
                <a:srgbClr val="00B4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4360523" y="3960723"/>
                <a:ext cx="355236" cy="106566"/>
              </a:xfrm>
              <a:prstGeom prst="rect">
                <a:avLst/>
              </a:prstGeom>
              <a:solidFill>
                <a:srgbClr val="007DA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5070995" y="3960723"/>
                <a:ext cx="355236" cy="106566"/>
              </a:xfrm>
              <a:prstGeom prst="rect">
                <a:avLst/>
              </a:prstGeom>
              <a:solidFill>
                <a:srgbClr val="68C7B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5426231" y="3960723"/>
                <a:ext cx="355236" cy="106566"/>
              </a:xfrm>
              <a:prstGeom prst="rect">
                <a:avLst/>
              </a:prstGeom>
              <a:solidFill>
                <a:srgbClr val="00AEB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5781467" y="3960723"/>
                <a:ext cx="355236" cy="106566"/>
              </a:xfrm>
              <a:prstGeom prst="rect">
                <a:avLst/>
              </a:prstGeom>
              <a:solidFill>
                <a:srgbClr val="2C96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4715759" y="3960723"/>
                <a:ext cx="355236" cy="106566"/>
              </a:xfrm>
              <a:prstGeom prst="rect">
                <a:avLst/>
              </a:prstGeom>
              <a:solidFill>
                <a:srgbClr val="A4A7A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0" name="Rectangle 9"/>
            <p:cNvSpPr/>
            <p:nvPr/>
          </p:nvSpPr>
          <p:spPr>
            <a:xfrm>
              <a:off x="155222" y="367223"/>
              <a:ext cx="8819444" cy="593654"/>
            </a:xfrm>
            <a:prstGeom prst="rect">
              <a:avLst/>
            </a:prstGeom>
            <a:solidFill>
              <a:srgbClr val="646E7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1114006" y="4790718"/>
            <a:ext cx="5925507" cy="2235176"/>
            <a:chOff x="309366" y="630248"/>
            <a:chExt cx="5925507" cy="2235176"/>
          </a:xfrm>
        </p:grpSpPr>
        <p:grpSp>
          <p:nvGrpSpPr>
            <p:cNvPr id="22" name="Group 21"/>
            <p:cNvGrpSpPr/>
            <p:nvPr/>
          </p:nvGrpSpPr>
          <p:grpSpPr>
            <a:xfrm>
              <a:off x="309366" y="630248"/>
              <a:ext cx="1459516" cy="2235176"/>
              <a:chOff x="179347" y="2143426"/>
              <a:chExt cx="1459516" cy="2235176"/>
            </a:xfrm>
          </p:grpSpPr>
          <p:pic>
            <p:nvPicPr>
              <p:cNvPr id="25" name="Each Mind Matters ribbon.png" descr="/Users/administrator/Desktop/report EMM/Each Mind Matters ribbon.png"/>
              <p:cNvPicPr>
                <a:picLocks noChangeAspect="1"/>
              </p:cNvPicPr>
              <p:nvPr/>
            </p:nvPicPr>
            <p:blipFill>
              <a:blip r:embed="rId3" r:link="rId4" cstate="email">
                <a:extLst>
                  <a:ext uri="{28A0092B-C50C-407E-A947-70E740481C1C}">
                    <a14:useLocalDpi xmlns:a14="http://schemas.microsoft.com/office/drawing/2010/main"/>
                  </a:ext>
                </a:extLst>
              </a:blip>
              <a:stretch>
                <a:fillRect/>
              </a:stretch>
            </p:blipFill>
            <p:spPr>
              <a:xfrm>
                <a:off x="648519" y="2143426"/>
                <a:ext cx="990344" cy="1390260"/>
              </a:xfrm>
              <a:prstGeom prst="rect">
                <a:avLst/>
              </a:prstGeom>
            </p:spPr>
          </p:pic>
          <p:pic>
            <p:nvPicPr>
              <p:cNvPr id="26" name="Each Mind Matters ribbon.png" descr="/Users/administrator/Desktop/report EMM/Each Mind Matters ribbon.png"/>
              <p:cNvPicPr>
                <a:picLocks noChangeAspect="1"/>
              </p:cNvPicPr>
              <p:nvPr/>
            </p:nvPicPr>
            <p:blipFill>
              <a:blip r:embed="rId5" r:link="rId4" cstate="email">
                <a:alphaModFix amt="30000"/>
                <a:extLst>
                  <a:ext uri="{28A0092B-C50C-407E-A947-70E740481C1C}">
                    <a14:useLocalDpi xmlns:a14="http://schemas.microsoft.com/office/drawing/2010/main"/>
                  </a:ext>
                </a:extLst>
              </a:blip>
              <a:stretch>
                <a:fillRect/>
              </a:stretch>
            </p:blipFill>
            <p:spPr>
              <a:xfrm>
                <a:off x="179347" y="2852646"/>
                <a:ext cx="1087006" cy="1525956"/>
              </a:xfrm>
              <a:prstGeom prst="rect">
                <a:avLst/>
              </a:prstGeom>
            </p:spPr>
          </p:pic>
        </p:grpSp>
        <p:pic>
          <p:nvPicPr>
            <p:cNvPr id="23" name="EMM2015.png" descr="/Users/administrator/Desktop/Each-Mind-Matters-and-SanaMente-Logos-and-Brand-Guidelines/EMM2015.png"/>
            <p:cNvPicPr>
              <a:picLocks noChangeAspect="1"/>
            </p:cNvPicPr>
            <p:nvPr/>
          </p:nvPicPr>
          <p:blipFill>
            <a:blip r:embed="rId6" r:link="rId7" cstate="email">
              <a:extLst>
                <a:ext uri="{28A0092B-C50C-407E-A947-70E740481C1C}">
                  <a14:useLocalDpi xmlns:a14="http://schemas.microsoft.com/office/drawing/2010/main"/>
                </a:ext>
              </a:extLst>
            </a:blip>
            <a:stretch>
              <a:fillRect/>
            </a:stretch>
          </p:blipFill>
          <p:spPr>
            <a:xfrm>
              <a:off x="1734946" y="816676"/>
              <a:ext cx="2199587" cy="931160"/>
            </a:xfrm>
            <a:prstGeom prst="rect">
              <a:avLst/>
            </a:prstGeom>
          </p:spPr>
        </p:pic>
        <p:pic>
          <p:nvPicPr>
            <p:cNvPr id="24" name="KTS white.png" descr="/Users/administrator/Desktop/report EMM/KTS white.png"/>
            <p:cNvPicPr>
              <a:picLocks noChangeAspect="1"/>
            </p:cNvPicPr>
            <p:nvPr/>
          </p:nvPicPr>
          <p:blipFill>
            <a:blip r:embed="rId8" r:link="rId9" cstate="email">
              <a:extLst>
                <a:ext uri="{28A0092B-C50C-407E-A947-70E740481C1C}">
                  <a14:useLocalDpi xmlns:a14="http://schemas.microsoft.com/office/drawing/2010/main"/>
                </a:ext>
              </a:extLst>
            </a:blip>
            <a:stretch>
              <a:fillRect/>
            </a:stretch>
          </p:blipFill>
          <p:spPr>
            <a:xfrm>
              <a:off x="4580985" y="746082"/>
              <a:ext cx="1653888" cy="814391"/>
            </a:xfrm>
            <a:prstGeom prst="rect">
              <a:avLst/>
            </a:prstGeom>
          </p:spPr>
        </p:pic>
      </p:grpSp>
    </p:spTree>
    <p:extLst>
      <p:ext uri="{BB962C8B-B14F-4D97-AF65-F5344CB8AC3E}">
        <p14:creationId xmlns:p14="http://schemas.microsoft.com/office/powerpoint/2010/main" val="11866793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395536" y="1196752"/>
            <a:ext cx="8424936" cy="460851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base">
              <a:spcAft>
                <a:spcPct val="0"/>
              </a:spcAft>
              <a:buFont typeface="Arial"/>
              <a:buNone/>
            </a:pPr>
            <a:endParaRPr lang="en-US" sz="1850" b="1" i="1" dirty="0">
              <a:solidFill>
                <a:srgbClr val="646E7B"/>
              </a:solidFill>
              <a:latin typeface="Cambria" pitchFamily="18" charset="0"/>
            </a:endParaRPr>
          </a:p>
          <a:p>
            <a:pPr fontAlgn="base">
              <a:spcAft>
                <a:spcPct val="0"/>
              </a:spcAft>
              <a:buFont typeface="Arial"/>
              <a:buNone/>
            </a:pPr>
            <a:endParaRPr lang="en-US" sz="1850" b="1" i="1" dirty="0">
              <a:solidFill>
                <a:srgbClr val="646E7B"/>
              </a:solidFill>
              <a:latin typeface="Cambria" pitchFamily="18" charset="0"/>
            </a:endParaRPr>
          </a:p>
          <a:p>
            <a:pPr fontAlgn="base">
              <a:spcAft>
                <a:spcPct val="0"/>
              </a:spcAft>
              <a:buFont typeface="Arial"/>
              <a:buNone/>
            </a:pPr>
            <a:endParaRPr lang="en-US" sz="1850" b="1" i="1" dirty="0">
              <a:solidFill>
                <a:srgbClr val="646E7B"/>
              </a:solidFill>
              <a:latin typeface="Cambria" pitchFamily="18" charset="0"/>
            </a:endParaRPr>
          </a:p>
          <a:p>
            <a:pPr fontAlgn="base">
              <a:spcAft>
                <a:spcPct val="0"/>
              </a:spcAft>
              <a:buFont typeface="Arial"/>
              <a:buNone/>
            </a:pPr>
            <a:endParaRPr lang="en-US" dirty="0">
              <a:solidFill>
                <a:srgbClr val="646E7B"/>
              </a:solidFill>
            </a:endParaRPr>
          </a:p>
        </p:txBody>
      </p:sp>
      <p:sp>
        <p:nvSpPr>
          <p:cNvPr id="3" name="TextBox 2"/>
          <p:cNvSpPr txBox="1"/>
          <p:nvPr/>
        </p:nvSpPr>
        <p:spPr>
          <a:xfrm>
            <a:off x="395536" y="304802"/>
            <a:ext cx="4709864" cy="384721"/>
          </a:xfrm>
          <a:prstGeom prst="rect">
            <a:avLst/>
          </a:prstGeom>
          <a:noFill/>
        </p:spPr>
        <p:txBody>
          <a:bodyPr wrap="square" rtlCol="0">
            <a:spAutoFit/>
          </a:bodyPr>
          <a:lstStyle/>
          <a:p>
            <a:pPr fontAlgn="base">
              <a:spcBef>
                <a:spcPct val="0"/>
              </a:spcBef>
              <a:spcAft>
                <a:spcPct val="0"/>
              </a:spcAft>
            </a:pPr>
            <a:r>
              <a:rPr lang="en-US" sz="1900" dirty="0">
                <a:solidFill>
                  <a:srgbClr val="00B4EF">
                    <a:lumMod val="60000"/>
                    <a:lumOff val="40000"/>
                  </a:srgbClr>
                </a:solidFill>
                <a:ea typeface="Geneva" pitchFamily="127" charset="-128"/>
              </a:rPr>
              <a:t>.</a:t>
            </a:r>
          </a:p>
        </p:txBody>
      </p:sp>
      <p:sp>
        <p:nvSpPr>
          <p:cNvPr id="4" name="TextBox 3"/>
          <p:cNvSpPr txBox="1"/>
          <p:nvPr/>
        </p:nvSpPr>
        <p:spPr>
          <a:xfrm>
            <a:off x="1524007" y="4878743"/>
            <a:ext cx="7296471" cy="276999"/>
          </a:xfrm>
          <a:prstGeom prst="rect">
            <a:avLst/>
          </a:prstGeom>
          <a:noFill/>
        </p:spPr>
        <p:txBody>
          <a:bodyPr wrap="square" rtlCol="0">
            <a:spAutoFit/>
          </a:bodyPr>
          <a:lstStyle/>
          <a:p>
            <a:pPr fontAlgn="base">
              <a:spcBef>
                <a:spcPct val="0"/>
              </a:spcBef>
              <a:spcAft>
                <a:spcPct val="0"/>
              </a:spcAft>
            </a:pPr>
            <a:r>
              <a:rPr lang="en-US" sz="1200" dirty="0">
                <a:solidFill>
                  <a:srgbClr val="313231"/>
                </a:solidFill>
                <a:ea typeface="Geneva" pitchFamily="127" charset="-128"/>
              </a:rPr>
              <a:t>. </a:t>
            </a:r>
          </a:p>
        </p:txBody>
      </p:sp>
      <p:sp>
        <p:nvSpPr>
          <p:cNvPr id="7" name="TextBox 6"/>
          <p:cNvSpPr txBox="1"/>
          <p:nvPr/>
        </p:nvSpPr>
        <p:spPr>
          <a:xfrm>
            <a:off x="3704807" y="4764685"/>
            <a:ext cx="5115665" cy="1200329"/>
          </a:xfrm>
          <a:prstGeom prst="rect">
            <a:avLst/>
          </a:prstGeom>
          <a:noFill/>
        </p:spPr>
        <p:txBody>
          <a:bodyPr wrap="square" rtlCol="0">
            <a:spAutoFit/>
          </a:bodyPr>
          <a:lstStyle/>
          <a:p>
            <a:pPr fontAlgn="base">
              <a:spcBef>
                <a:spcPct val="0"/>
              </a:spcBef>
              <a:spcAft>
                <a:spcPct val="0"/>
              </a:spcAft>
            </a:pPr>
            <a:r>
              <a:rPr lang="en-US" sz="3600" dirty="0">
                <a:solidFill>
                  <a:srgbClr val="7030A0"/>
                </a:solidFill>
                <a:ea typeface="Geneva" pitchFamily="127" charset="-128"/>
              </a:rPr>
              <a:t>suicide</a:t>
            </a:r>
            <a:r>
              <a:rPr lang="en-US" sz="3600" b="1" dirty="0">
                <a:solidFill>
                  <a:srgbClr val="7030A0"/>
                </a:solidFill>
                <a:ea typeface="Geneva" pitchFamily="127" charset="-128"/>
              </a:rPr>
              <a:t>is</a:t>
            </a:r>
            <a:r>
              <a:rPr lang="en-US" sz="3600" dirty="0">
                <a:solidFill>
                  <a:srgbClr val="7030A0"/>
                </a:solidFill>
                <a:ea typeface="Geneva" pitchFamily="127" charset="-128"/>
              </a:rPr>
              <a:t>preventable.org                   elsuicidio</a:t>
            </a:r>
            <a:r>
              <a:rPr lang="en-US" sz="3600" b="1" dirty="0">
                <a:solidFill>
                  <a:srgbClr val="7030A0"/>
                </a:solidFill>
                <a:ea typeface="Geneva" pitchFamily="127" charset="-128"/>
              </a:rPr>
              <a:t>es</a:t>
            </a:r>
            <a:r>
              <a:rPr lang="en-US" sz="3600" dirty="0">
                <a:solidFill>
                  <a:srgbClr val="7030A0"/>
                </a:solidFill>
                <a:ea typeface="Geneva" pitchFamily="127" charset="-128"/>
              </a:rPr>
              <a:t>prevenible.org</a:t>
            </a:r>
          </a:p>
        </p:txBody>
      </p:sp>
      <p:sp>
        <p:nvSpPr>
          <p:cNvPr id="8" name="Text Placeholder 2"/>
          <p:cNvSpPr txBox="1">
            <a:spLocks/>
          </p:cNvSpPr>
          <p:nvPr/>
        </p:nvSpPr>
        <p:spPr bwMode="auto">
          <a:xfrm>
            <a:off x="486043" y="1584884"/>
            <a:ext cx="7623489" cy="3832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73025" indent="-228600" eaLnBrk="0" hangingPunct="0">
              <a:spcBef>
                <a:spcPts val="600"/>
              </a:spcBef>
              <a:buClr>
                <a:schemeClr val="tx2"/>
              </a:buClr>
              <a:buSzPct val="71000"/>
              <a:buFont typeface="Arial" pitchFamily="34" charset="0"/>
              <a:buChar char="•"/>
              <a:defRPr sz="3200">
                <a:solidFill>
                  <a:schemeClr val="tx1"/>
                </a:solidFill>
                <a:latin typeface="Arial" pitchFamily="34" charset="0"/>
                <a:ea typeface="Geneva" pitchFamily="127" charset="-128"/>
                <a:cs typeface="Arial" pitchFamily="34" charset="0"/>
              </a:defRPr>
            </a:lvl1pPr>
            <a:lvl2pPr marL="742950" indent="-285750" eaLnBrk="0" hangingPunct="0">
              <a:spcBef>
                <a:spcPct val="20000"/>
              </a:spcBef>
              <a:buClr>
                <a:srgbClr val="00B4EF"/>
              </a:buClr>
              <a:buSzPct val="80000"/>
              <a:buFont typeface="Arial" pitchFamily="34" charset="0"/>
              <a:buChar char="–"/>
              <a:defRPr sz="2800">
                <a:solidFill>
                  <a:schemeClr val="tx1"/>
                </a:solidFill>
                <a:latin typeface="Arial" pitchFamily="34" charset="0"/>
                <a:ea typeface="Geneva" pitchFamily="127" charset="-128"/>
                <a:cs typeface="Arial" pitchFamily="34" charset="0"/>
              </a:defRPr>
            </a:lvl2pPr>
            <a:lvl3pPr marL="1143000" indent="-228600" eaLnBrk="0" hangingPunct="0">
              <a:spcBef>
                <a:spcPct val="20000"/>
              </a:spcBef>
              <a:buClr>
                <a:schemeClr val="accent1"/>
              </a:buClr>
              <a:buSzPct val="80000"/>
              <a:buFont typeface="Arial" pitchFamily="34" charset="0"/>
              <a:buChar char="•"/>
              <a:defRPr sz="2400">
                <a:solidFill>
                  <a:schemeClr val="tx1"/>
                </a:solidFill>
                <a:latin typeface="Arial" pitchFamily="34" charset="0"/>
                <a:ea typeface="Geneva" pitchFamily="127" charset="-128"/>
                <a:cs typeface="Arial" pitchFamily="34" charset="0"/>
              </a:defRPr>
            </a:lvl3pPr>
            <a:lvl4pPr marL="1600200" indent="-228600" eaLnBrk="0" hangingPunct="0">
              <a:spcBef>
                <a:spcPct val="20000"/>
              </a:spcBef>
              <a:buClr>
                <a:srgbClr val="FDBE3E"/>
              </a:buClr>
              <a:buSzPct val="80000"/>
              <a:buFont typeface="Arial" pitchFamily="34" charset="0"/>
              <a:buChar char="–"/>
              <a:defRPr sz="2000">
                <a:solidFill>
                  <a:schemeClr val="tx1"/>
                </a:solidFill>
                <a:latin typeface="Arial" pitchFamily="34" charset="0"/>
                <a:ea typeface="Geneva" pitchFamily="127" charset="-128"/>
                <a:cs typeface="Arial" pitchFamily="34" charset="0"/>
              </a:defRPr>
            </a:lvl4pPr>
            <a:lvl5pPr marL="2057400" indent="-228600" eaLnBrk="0" hangingPunct="0">
              <a:spcBef>
                <a:spcPct val="20000"/>
              </a:spcBef>
              <a:buClr>
                <a:schemeClr val="accent2"/>
              </a:buClr>
              <a:buSzPct val="80000"/>
              <a:buFont typeface="Arial" pitchFamily="34" charset="0"/>
              <a:buChar char="•"/>
              <a:defRPr sz="2000">
                <a:solidFill>
                  <a:schemeClr val="tx1"/>
                </a:solidFill>
                <a:latin typeface="Arial" pitchFamily="34" charset="0"/>
                <a:ea typeface="Geneva" pitchFamily="127" charset="-128"/>
                <a:cs typeface="Arial" pitchFamily="34" charset="0"/>
              </a:defRPr>
            </a:lvl5pPr>
            <a:lvl6pPr marL="2514600" indent="-228600" defTabSz="457200" eaLnBrk="0" fontAlgn="base" hangingPunct="0">
              <a:spcBef>
                <a:spcPct val="20000"/>
              </a:spcBef>
              <a:spcAft>
                <a:spcPct val="0"/>
              </a:spcAft>
              <a:buClr>
                <a:schemeClr val="accent2"/>
              </a:buClr>
              <a:buSzPct val="80000"/>
              <a:buFont typeface="Arial" pitchFamily="34" charset="0"/>
              <a:buChar char="•"/>
              <a:defRPr sz="2000">
                <a:solidFill>
                  <a:schemeClr val="tx1"/>
                </a:solidFill>
                <a:latin typeface="Arial" pitchFamily="34" charset="0"/>
                <a:ea typeface="Geneva" pitchFamily="127" charset="-128"/>
                <a:cs typeface="Arial" pitchFamily="34" charset="0"/>
              </a:defRPr>
            </a:lvl6pPr>
            <a:lvl7pPr marL="2971800" indent="-228600" defTabSz="457200" eaLnBrk="0" fontAlgn="base" hangingPunct="0">
              <a:spcBef>
                <a:spcPct val="20000"/>
              </a:spcBef>
              <a:spcAft>
                <a:spcPct val="0"/>
              </a:spcAft>
              <a:buClr>
                <a:schemeClr val="accent2"/>
              </a:buClr>
              <a:buSzPct val="80000"/>
              <a:buFont typeface="Arial" pitchFamily="34" charset="0"/>
              <a:buChar char="•"/>
              <a:defRPr sz="2000">
                <a:solidFill>
                  <a:schemeClr val="tx1"/>
                </a:solidFill>
                <a:latin typeface="Arial" pitchFamily="34" charset="0"/>
                <a:ea typeface="Geneva" pitchFamily="127" charset="-128"/>
                <a:cs typeface="Arial" pitchFamily="34" charset="0"/>
              </a:defRPr>
            </a:lvl7pPr>
            <a:lvl8pPr marL="3429000" indent="-228600" defTabSz="457200" eaLnBrk="0" fontAlgn="base" hangingPunct="0">
              <a:spcBef>
                <a:spcPct val="20000"/>
              </a:spcBef>
              <a:spcAft>
                <a:spcPct val="0"/>
              </a:spcAft>
              <a:buClr>
                <a:schemeClr val="accent2"/>
              </a:buClr>
              <a:buSzPct val="80000"/>
              <a:buFont typeface="Arial" pitchFamily="34" charset="0"/>
              <a:buChar char="•"/>
              <a:defRPr sz="2000">
                <a:solidFill>
                  <a:schemeClr val="tx1"/>
                </a:solidFill>
                <a:latin typeface="Arial" pitchFamily="34" charset="0"/>
                <a:ea typeface="Geneva" pitchFamily="127" charset="-128"/>
                <a:cs typeface="Arial" pitchFamily="34" charset="0"/>
              </a:defRPr>
            </a:lvl8pPr>
            <a:lvl9pPr marL="3886200" indent="-228600" defTabSz="457200" eaLnBrk="0" fontAlgn="base" hangingPunct="0">
              <a:spcBef>
                <a:spcPct val="20000"/>
              </a:spcBef>
              <a:spcAft>
                <a:spcPct val="0"/>
              </a:spcAft>
              <a:buClr>
                <a:schemeClr val="accent2"/>
              </a:buClr>
              <a:buSzPct val="80000"/>
              <a:buFont typeface="Arial" pitchFamily="34" charset="0"/>
              <a:buChar char="•"/>
              <a:defRPr sz="2000">
                <a:solidFill>
                  <a:schemeClr val="tx1"/>
                </a:solidFill>
                <a:latin typeface="Arial" pitchFamily="34" charset="0"/>
                <a:ea typeface="Geneva" pitchFamily="127" charset="-128"/>
                <a:cs typeface="Arial" pitchFamily="34" charset="0"/>
              </a:defRPr>
            </a:lvl9pPr>
          </a:lstStyle>
          <a:p>
            <a:pPr marL="0" indent="0" eaLnBrk="1" fontAlgn="base" hangingPunct="1">
              <a:spcBef>
                <a:spcPct val="20000"/>
              </a:spcBef>
              <a:spcAft>
                <a:spcPct val="0"/>
              </a:spcAft>
              <a:buClr>
                <a:srgbClr val="94C947"/>
              </a:buClr>
              <a:buSzPct val="80000"/>
              <a:buFont typeface="Arial" pitchFamily="34" charset="0"/>
              <a:buNone/>
            </a:pPr>
            <a:r>
              <a:rPr lang="en-US" altLang="en-US" sz="2800" dirty="0">
                <a:solidFill>
                  <a:srgbClr val="646E7B"/>
                </a:solidFill>
              </a:rPr>
              <a:t>A statewide suicide prevention social marketing campaign with the overarching goal to increase Californians’ capacity to prevent suicide by encouraging individuals to </a:t>
            </a:r>
            <a:r>
              <a:rPr lang="en-US" altLang="en-US" sz="2800" b="1" dirty="0">
                <a:solidFill>
                  <a:srgbClr val="646E7B"/>
                </a:solidFill>
              </a:rPr>
              <a:t>know the signs</a:t>
            </a:r>
            <a:r>
              <a:rPr lang="en-US" altLang="en-US" sz="2800" dirty="0">
                <a:solidFill>
                  <a:srgbClr val="646E7B"/>
                </a:solidFill>
              </a:rPr>
              <a:t>, </a:t>
            </a:r>
            <a:r>
              <a:rPr lang="en-US" altLang="en-US" sz="2800" b="1" dirty="0">
                <a:solidFill>
                  <a:srgbClr val="646E7B"/>
                </a:solidFill>
              </a:rPr>
              <a:t>find the words </a:t>
            </a:r>
            <a:r>
              <a:rPr lang="en-US" altLang="en-US" sz="2800" dirty="0">
                <a:solidFill>
                  <a:srgbClr val="646E7B"/>
                </a:solidFill>
              </a:rPr>
              <a:t>to talk to someone they are concerned about, and to </a:t>
            </a:r>
            <a:r>
              <a:rPr lang="en-US" altLang="en-US" sz="2800" b="1" dirty="0">
                <a:solidFill>
                  <a:srgbClr val="646E7B"/>
                </a:solidFill>
              </a:rPr>
              <a:t>reach out </a:t>
            </a:r>
            <a:r>
              <a:rPr lang="en-US" altLang="en-US" sz="2800" dirty="0">
                <a:solidFill>
                  <a:srgbClr val="646E7B"/>
                </a:solidFill>
              </a:rPr>
              <a:t>to resources.</a:t>
            </a:r>
          </a:p>
        </p:txBody>
      </p:sp>
      <p:sp>
        <p:nvSpPr>
          <p:cNvPr id="9" name="Title 1"/>
          <p:cNvSpPr>
            <a:spLocks noGrp="1"/>
          </p:cNvSpPr>
          <p:nvPr>
            <p:ph type="title"/>
          </p:nvPr>
        </p:nvSpPr>
        <p:spPr>
          <a:xfrm>
            <a:off x="392118" y="234954"/>
            <a:ext cx="8294687" cy="893233"/>
          </a:xfrm>
        </p:spPr>
        <p:txBody>
          <a:bodyPr>
            <a:normAutofit/>
          </a:bodyPr>
          <a:lstStyle/>
          <a:p>
            <a:pPr eaLnBrk="1" hangingPunct="1">
              <a:defRPr/>
            </a:pPr>
            <a:r>
              <a:rPr lang="en-US" dirty="0">
                <a:latin typeface="Arial" charset="0"/>
              </a:rPr>
              <a:t>Suicide Prevention – Know the Signs</a:t>
            </a:r>
          </a:p>
        </p:txBody>
      </p:sp>
      <p:sp>
        <p:nvSpPr>
          <p:cNvPr id="11" name="Slide Number Placeholder 5"/>
          <p:cNvSpPr txBox="1">
            <a:spLocks/>
          </p:cNvSpPr>
          <p:nvPr/>
        </p:nvSpPr>
        <p:spPr bwMode="auto">
          <a:xfrm>
            <a:off x="6553205" y="6470654"/>
            <a:ext cx="2511425" cy="40216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defTabSz="457200" rtl="0" eaLnBrk="0" fontAlgn="base" hangingPunct="0">
              <a:spcBef>
                <a:spcPts val="600"/>
              </a:spcBef>
              <a:spcAft>
                <a:spcPct val="0"/>
              </a:spcAft>
              <a:buClr>
                <a:schemeClr val="tx2"/>
              </a:buClr>
              <a:buSzPct val="71000"/>
              <a:buFont typeface="Arial" pitchFamily="34" charset="0"/>
              <a:buChar char="•"/>
              <a:defRPr sz="3200" kern="1200">
                <a:solidFill>
                  <a:schemeClr val="tx1"/>
                </a:solidFill>
                <a:latin typeface="Arial" pitchFamily="34" charset="0"/>
                <a:ea typeface="Geneva" pitchFamily="127" charset="-128"/>
                <a:cs typeface="Arial" pitchFamily="34" charset="0"/>
              </a:defRPr>
            </a:lvl1pPr>
            <a:lvl2pPr marL="742950" indent="-285750" algn="l" defTabSz="457200" rtl="0" eaLnBrk="0" fontAlgn="base" hangingPunct="0">
              <a:spcBef>
                <a:spcPct val="20000"/>
              </a:spcBef>
              <a:spcAft>
                <a:spcPct val="0"/>
              </a:spcAft>
              <a:buClr>
                <a:srgbClr val="00B4EF"/>
              </a:buClr>
              <a:buSzPct val="80000"/>
              <a:buFont typeface="Arial" pitchFamily="34" charset="0"/>
              <a:buChar char="–"/>
              <a:defRPr sz="2800" kern="1200">
                <a:solidFill>
                  <a:schemeClr val="tx1"/>
                </a:solidFill>
                <a:latin typeface="Arial" pitchFamily="34" charset="0"/>
                <a:ea typeface="Geneva" pitchFamily="127" charset="-128"/>
                <a:cs typeface="Arial" pitchFamily="34" charset="0"/>
              </a:defRPr>
            </a:lvl2pPr>
            <a:lvl3pPr marL="1143000" indent="-228600" algn="l" defTabSz="457200" rtl="0" eaLnBrk="0" fontAlgn="base" hangingPunct="0">
              <a:spcBef>
                <a:spcPct val="20000"/>
              </a:spcBef>
              <a:spcAft>
                <a:spcPct val="0"/>
              </a:spcAft>
              <a:buClr>
                <a:schemeClr val="accent1"/>
              </a:buClr>
              <a:buSzPct val="80000"/>
              <a:buFont typeface="Arial" pitchFamily="34" charset="0"/>
              <a:buChar char="•"/>
              <a:defRPr sz="2400" kern="1200">
                <a:solidFill>
                  <a:schemeClr val="tx1"/>
                </a:solidFill>
                <a:latin typeface="Arial" pitchFamily="34" charset="0"/>
                <a:ea typeface="Geneva" pitchFamily="127" charset="-128"/>
                <a:cs typeface="Arial" pitchFamily="34" charset="0"/>
              </a:defRPr>
            </a:lvl3pPr>
            <a:lvl4pPr marL="1600200" indent="-228600" algn="l" defTabSz="457200" rtl="0" eaLnBrk="0" fontAlgn="base" hangingPunct="0">
              <a:spcBef>
                <a:spcPct val="20000"/>
              </a:spcBef>
              <a:spcAft>
                <a:spcPct val="0"/>
              </a:spcAft>
              <a:buClr>
                <a:srgbClr val="FDBE3E"/>
              </a:buClr>
              <a:buSzPct val="80000"/>
              <a:buFont typeface="Arial" pitchFamily="34" charset="0"/>
              <a:buChar char="–"/>
              <a:defRPr sz="2000" kern="1200">
                <a:solidFill>
                  <a:schemeClr val="tx1"/>
                </a:solidFill>
                <a:latin typeface="Arial" pitchFamily="34" charset="0"/>
                <a:ea typeface="Geneva" pitchFamily="127" charset="-128"/>
                <a:cs typeface="Arial" pitchFamily="34" charset="0"/>
              </a:defRPr>
            </a:lvl4pPr>
            <a:lvl5pPr marL="2057400" indent="-228600" algn="l" defTabSz="457200" rtl="0" eaLnBrk="0" fontAlgn="base" hangingPunct="0">
              <a:spcBef>
                <a:spcPct val="20000"/>
              </a:spcBef>
              <a:spcAft>
                <a:spcPct val="0"/>
              </a:spcAft>
              <a:buClr>
                <a:schemeClr val="accent2"/>
              </a:buClr>
              <a:buSzPct val="80000"/>
              <a:buFont typeface="Arial" pitchFamily="34" charset="0"/>
              <a:buChar char="•"/>
              <a:defRPr sz="2000" kern="1200">
                <a:solidFill>
                  <a:schemeClr val="tx1"/>
                </a:solidFill>
                <a:latin typeface="Arial" pitchFamily="34" charset="0"/>
                <a:ea typeface="Geneva" pitchFamily="127" charset="-128"/>
                <a:cs typeface="Arial" pitchFamily="34" charset="0"/>
              </a:defRPr>
            </a:lvl5pPr>
            <a:lvl6pPr marL="2514600" indent="-228600" algn="l" defTabSz="457200" rtl="0" eaLnBrk="0" fontAlgn="base" latinLnBrk="0" hangingPunct="0">
              <a:spcBef>
                <a:spcPct val="20000"/>
              </a:spcBef>
              <a:spcAft>
                <a:spcPct val="0"/>
              </a:spcAft>
              <a:buClr>
                <a:schemeClr val="accent2"/>
              </a:buClr>
              <a:buSzPct val="80000"/>
              <a:buFont typeface="Arial" pitchFamily="34" charset="0"/>
              <a:buChar char="•"/>
              <a:defRPr sz="2000" kern="1200">
                <a:solidFill>
                  <a:schemeClr val="tx1"/>
                </a:solidFill>
                <a:latin typeface="Arial" pitchFamily="34" charset="0"/>
                <a:ea typeface="Geneva" pitchFamily="127" charset="-128"/>
                <a:cs typeface="Arial" pitchFamily="34" charset="0"/>
              </a:defRPr>
            </a:lvl6pPr>
            <a:lvl7pPr marL="2971800" indent="-228600" algn="l" defTabSz="457200" rtl="0" eaLnBrk="0" fontAlgn="base" latinLnBrk="0" hangingPunct="0">
              <a:spcBef>
                <a:spcPct val="20000"/>
              </a:spcBef>
              <a:spcAft>
                <a:spcPct val="0"/>
              </a:spcAft>
              <a:buClr>
                <a:schemeClr val="accent2"/>
              </a:buClr>
              <a:buSzPct val="80000"/>
              <a:buFont typeface="Arial" pitchFamily="34" charset="0"/>
              <a:buChar char="•"/>
              <a:defRPr sz="2000" kern="1200">
                <a:solidFill>
                  <a:schemeClr val="tx1"/>
                </a:solidFill>
                <a:latin typeface="Arial" pitchFamily="34" charset="0"/>
                <a:ea typeface="Geneva" pitchFamily="127" charset="-128"/>
                <a:cs typeface="Arial" pitchFamily="34" charset="0"/>
              </a:defRPr>
            </a:lvl7pPr>
            <a:lvl8pPr marL="3429000" indent="-228600" algn="l" defTabSz="457200" rtl="0" eaLnBrk="0" fontAlgn="base" latinLnBrk="0" hangingPunct="0">
              <a:spcBef>
                <a:spcPct val="20000"/>
              </a:spcBef>
              <a:spcAft>
                <a:spcPct val="0"/>
              </a:spcAft>
              <a:buClr>
                <a:schemeClr val="accent2"/>
              </a:buClr>
              <a:buSzPct val="80000"/>
              <a:buFont typeface="Arial" pitchFamily="34" charset="0"/>
              <a:buChar char="•"/>
              <a:defRPr sz="2000" kern="1200">
                <a:solidFill>
                  <a:schemeClr val="tx1"/>
                </a:solidFill>
                <a:latin typeface="Arial" pitchFamily="34" charset="0"/>
                <a:ea typeface="Geneva" pitchFamily="127" charset="-128"/>
                <a:cs typeface="Arial" pitchFamily="34" charset="0"/>
              </a:defRPr>
            </a:lvl8pPr>
            <a:lvl9pPr marL="3886200" indent="-228600" algn="l" defTabSz="457200" rtl="0" eaLnBrk="0" fontAlgn="base" latinLnBrk="0" hangingPunct="0">
              <a:spcBef>
                <a:spcPct val="20000"/>
              </a:spcBef>
              <a:spcAft>
                <a:spcPct val="0"/>
              </a:spcAft>
              <a:buClr>
                <a:schemeClr val="accent2"/>
              </a:buClr>
              <a:buSzPct val="80000"/>
              <a:buFont typeface="Arial" pitchFamily="34" charset="0"/>
              <a:buChar char="•"/>
              <a:defRPr sz="2000" kern="1200">
                <a:solidFill>
                  <a:schemeClr val="tx1"/>
                </a:solidFill>
                <a:latin typeface="Arial" pitchFamily="34" charset="0"/>
                <a:ea typeface="Geneva" pitchFamily="127" charset="-128"/>
                <a:cs typeface="Arial" pitchFamily="34" charset="0"/>
              </a:defRPr>
            </a:lvl9pPr>
          </a:lstStyle>
          <a:p>
            <a:pPr algn="r" eaLnBrk="1" hangingPunct="1">
              <a:spcBef>
                <a:spcPct val="0"/>
              </a:spcBef>
              <a:buClrTx/>
              <a:buSzTx/>
              <a:buFontTx/>
              <a:buNone/>
            </a:pPr>
            <a:fld id="{3C89A126-F836-4C8D-A7DA-D81F6D3A3868}" type="slidenum">
              <a:rPr lang="en-US" altLang="en-US" sz="1000" smtClean="0">
                <a:solidFill>
                  <a:prstClr val="white"/>
                </a:solidFill>
              </a:rPr>
              <a:pPr algn="r" eaLnBrk="1" hangingPunct="1">
                <a:spcBef>
                  <a:spcPct val="0"/>
                </a:spcBef>
                <a:buClrTx/>
                <a:buSzTx/>
                <a:buFontTx/>
                <a:buNone/>
              </a:pPr>
              <a:t>3</a:t>
            </a:fld>
            <a:endParaRPr lang="en-US" altLang="en-US" sz="1000" dirty="0">
              <a:solidFill>
                <a:prstClr val="white"/>
              </a:solidFill>
            </a:endParaRPr>
          </a:p>
        </p:txBody>
      </p:sp>
      <p:pic>
        <p:nvPicPr>
          <p:cNvPr id="614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95536" y="4762834"/>
            <a:ext cx="2525794" cy="1487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61482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Why focus on Older Adults? </a:t>
            </a:r>
          </a:p>
        </p:txBody>
      </p:sp>
      <p:sp>
        <p:nvSpPr>
          <p:cNvPr id="3" name="Content Placeholder 2"/>
          <p:cNvSpPr>
            <a:spLocks noGrp="1"/>
          </p:cNvSpPr>
          <p:nvPr>
            <p:ph idx="1"/>
          </p:nvPr>
        </p:nvSpPr>
        <p:spPr>
          <a:xfrm>
            <a:off x="771526" y="1472540"/>
            <a:ext cx="6996392" cy="4728235"/>
          </a:xfrm>
        </p:spPr>
        <p:txBody>
          <a:bodyPr>
            <a:normAutofit/>
          </a:bodyPr>
          <a:lstStyle/>
          <a:p>
            <a:pPr marL="457200" indent="-457200"/>
            <a:r>
              <a:rPr lang="en-US" dirty="0"/>
              <a:t>Most rapidly growing segment of our population</a:t>
            </a:r>
          </a:p>
          <a:p>
            <a:pPr marL="457200" indent="-457200"/>
            <a:r>
              <a:rPr lang="en-US" dirty="0"/>
              <a:t>Have higher rates of suicide than other populations</a:t>
            </a:r>
          </a:p>
          <a:p>
            <a:pPr marL="457200" indent="-457200"/>
            <a:r>
              <a:rPr lang="en-US" dirty="0"/>
              <a:t>Suicide behavior is more lethal later in life</a:t>
            </a:r>
          </a:p>
          <a:p>
            <a:pPr marL="457200" indent="-457200"/>
            <a:r>
              <a:rPr lang="en-US" dirty="0"/>
              <a:t>Baby boomers and later cohorts have higher suicide rates than earlier cohorts </a:t>
            </a:r>
          </a:p>
        </p:txBody>
      </p:sp>
    </p:spTree>
    <p:extLst>
      <p:ext uri="{BB962C8B-B14F-4D97-AF65-F5344CB8AC3E}">
        <p14:creationId xmlns:p14="http://schemas.microsoft.com/office/powerpoint/2010/main" val="31222560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Reasons for Lethality of Attempts</a:t>
            </a:r>
          </a:p>
        </p:txBody>
      </p:sp>
      <p:sp>
        <p:nvSpPr>
          <p:cNvPr id="3" name="Content Placeholder 2"/>
          <p:cNvSpPr>
            <a:spLocks noGrp="1"/>
          </p:cNvSpPr>
          <p:nvPr>
            <p:ph idx="1"/>
          </p:nvPr>
        </p:nvSpPr>
        <p:spPr>
          <a:xfrm>
            <a:off x="392116" y="1328738"/>
            <a:ext cx="8166098" cy="5114925"/>
          </a:xfrm>
        </p:spPr>
        <p:txBody>
          <a:bodyPr>
            <a:normAutofit/>
          </a:bodyPr>
          <a:lstStyle/>
          <a:p>
            <a:pPr marL="68580" indent="0">
              <a:buNone/>
            </a:pPr>
            <a:r>
              <a:rPr lang="en-US" sz="2800" b="1" dirty="0"/>
              <a:t>Older adults are:</a:t>
            </a:r>
          </a:p>
          <a:p>
            <a:pPr marL="68580" indent="0">
              <a:buNone/>
            </a:pPr>
            <a:endParaRPr lang="en-US" sz="2800" b="1" dirty="0"/>
          </a:p>
          <a:p>
            <a:pPr marL="457200" indent="-457200"/>
            <a:r>
              <a:rPr lang="en-US" sz="2800" dirty="0"/>
              <a:t>More frail (more likely to die)</a:t>
            </a:r>
          </a:p>
          <a:p>
            <a:pPr marL="457200" indent="-457200"/>
            <a:r>
              <a:rPr lang="en-US" sz="2800" dirty="0"/>
              <a:t>More isolated (less likely to be rescued)</a:t>
            </a:r>
          </a:p>
          <a:p>
            <a:pPr marL="457200" indent="-457200"/>
            <a:r>
              <a:rPr lang="en-US" sz="2800" dirty="0"/>
              <a:t>More plan oriented and determined</a:t>
            </a:r>
          </a:p>
          <a:p>
            <a:pPr marL="457200" indent="-457200"/>
            <a:r>
              <a:rPr lang="en-US" sz="2800" dirty="0"/>
              <a:t>More likely to use firearms (restricting access to means is key)</a:t>
            </a:r>
          </a:p>
        </p:txBody>
      </p:sp>
    </p:spTree>
    <p:extLst>
      <p:ext uri="{BB962C8B-B14F-4D97-AF65-F5344CB8AC3E}">
        <p14:creationId xmlns:p14="http://schemas.microsoft.com/office/powerpoint/2010/main" val="25739513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0" indent="-457200"/>
            <a:r>
              <a:rPr lang="en-US" dirty="0"/>
              <a:t>In 2013, there were 1,152 older adults (60+) who died by suicide in California. This represents 29% of the overall suicides in CA during 2013 (3,990). </a:t>
            </a:r>
          </a:p>
          <a:p>
            <a:pPr marL="0" indent="0">
              <a:buNone/>
            </a:pPr>
            <a:endParaRPr lang="en-US" dirty="0"/>
          </a:p>
          <a:p>
            <a:pPr marL="457200" indent="-457200"/>
            <a:r>
              <a:rPr lang="en-US" dirty="0"/>
              <a:t>The suicide rate of older adults in California is 16.9 (higher than the rate of 10.4 for all age groups combined)  </a:t>
            </a:r>
          </a:p>
        </p:txBody>
      </p:sp>
      <p:sp>
        <p:nvSpPr>
          <p:cNvPr id="3" name="Title 2"/>
          <p:cNvSpPr>
            <a:spLocks noGrp="1"/>
          </p:cNvSpPr>
          <p:nvPr>
            <p:ph type="title"/>
          </p:nvPr>
        </p:nvSpPr>
        <p:spPr/>
        <p:txBody>
          <a:bodyPr/>
          <a:lstStyle/>
          <a:p>
            <a:r>
              <a:rPr lang="en-US" sz="3600" dirty="0"/>
              <a:t>CA Data on Older Adult Suicide </a:t>
            </a:r>
          </a:p>
        </p:txBody>
      </p:sp>
      <p:sp>
        <p:nvSpPr>
          <p:cNvPr id="5" name="Rectangle 4"/>
          <p:cNvSpPr/>
          <p:nvPr/>
        </p:nvSpPr>
        <p:spPr>
          <a:xfrm>
            <a:off x="5153891" y="5937661"/>
            <a:ext cx="3990109" cy="553998"/>
          </a:xfrm>
          <a:prstGeom prst="rect">
            <a:avLst/>
          </a:prstGeom>
        </p:spPr>
        <p:txBody>
          <a:bodyPr wrap="square">
            <a:spAutoFit/>
          </a:bodyPr>
          <a:lstStyle/>
          <a:p>
            <a:r>
              <a:rPr lang="en-US" sz="1200" dirty="0"/>
              <a:t>CA Dept. of Public Health,  “Epicenter” CA Injury Data Online:</a:t>
            </a:r>
          </a:p>
          <a:p>
            <a:r>
              <a:rPr lang="en-US" sz="1200" dirty="0"/>
              <a:t>http://epicenter.cdph.ca.gov</a:t>
            </a:r>
            <a:r>
              <a:rPr lang="en-US" dirty="0"/>
              <a:t>/</a:t>
            </a:r>
          </a:p>
        </p:txBody>
      </p:sp>
    </p:spTree>
    <p:extLst>
      <p:ext uri="{BB962C8B-B14F-4D97-AF65-F5344CB8AC3E}">
        <p14:creationId xmlns:p14="http://schemas.microsoft.com/office/powerpoint/2010/main" val="29094248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Means - Older Adult Suicides</a:t>
            </a:r>
          </a:p>
        </p:txBody>
      </p:sp>
      <p:graphicFrame>
        <p:nvGraphicFramePr>
          <p:cNvPr id="6" name="Table 5"/>
          <p:cNvGraphicFramePr>
            <a:graphicFrameLocks noGrp="1"/>
          </p:cNvGraphicFramePr>
          <p:nvPr>
            <p:extLst>
              <p:ext uri="{D42A27DB-BD31-4B8C-83A1-F6EECF244321}">
                <p14:modId xmlns:p14="http://schemas.microsoft.com/office/powerpoint/2010/main" val="2487914749"/>
              </p:ext>
            </p:extLst>
          </p:nvPr>
        </p:nvGraphicFramePr>
        <p:xfrm>
          <a:off x="6175170" y="1896316"/>
          <a:ext cx="2755074" cy="2993876"/>
        </p:xfrm>
        <a:graphic>
          <a:graphicData uri="http://schemas.openxmlformats.org/drawingml/2006/table">
            <a:tbl>
              <a:tblPr>
                <a:tableStyleId>{5C22544A-7EE6-4342-B048-85BDC9FD1C3A}</a:tableStyleId>
              </a:tblPr>
              <a:tblGrid>
                <a:gridCol w="1640305">
                  <a:extLst>
                    <a:ext uri="{9D8B030D-6E8A-4147-A177-3AD203B41FA5}">
                      <a16:colId xmlns:a16="http://schemas.microsoft.com/office/drawing/2014/main" xmlns="" val="20000"/>
                    </a:ext>
                  </a:extLst>
                </a:gridCol>
                <a:gridCol w="1114769">
                  <a:extLst>
                    <a:ext uri="{9D8B030D-6E8A-4147-A177-3AD203B41FA5}">
                      <a16:colId xmlns:a16="http://schemas.microsoft.com/office/drawing/2014/main" xmlns="" val="20001"/>
                    </a:ext>
                  </a:extLst>
                </a:gridCol>
              </a:tblGrid>
              <a:tr h="394353">
                <a:tc>
                  <a:txBody>
                    <a:bodyPr/>
                    <a:lstStyle/>
                    <a:p>
                      <a:pPr algn="l" fontAlgn="b"/>
                      <a:r>
                        <a:rPr lang="en-US" sz="1800" b="1" u="none" strike="noStrike" dirty="0">
                          <a:effectLst/>
                        </a:rPr>
                        <a:t>Cut/Pierce</a:t>
                      </a:r>
                      <a:endParaRPr lang="en-US" sz="1800" b="1" i="0" u="none" strike="noStrike" dirty="0">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1" u="none" strike="noStrike">
                          <a:effectLst/>
                        </a:rPr>
                        <a:t>17</a:t>
                      </a:r>
                      <a:endParaRPr lang="en-US" sz="1800" b="1" i="0" u="none" strike="noStrike">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394353">
                <a:tc>
                  <a:txBody>
                    <a:bodyPr/>
                    <a:lstStyle/>
                    <a:p>
                      <a:pPr algn="l" fontAlgn="b"/>
                      <a:r>
                        <a:rPr lang="en-US" sz="1800" b="1" u="none" strike="noStrike" dirty="0">
                          <a:effectLst/>
                        </a:rPr>
                        <a:t>Firearm</a:t>
                      </a:r>
                      <a:endParaRPr lang="en-US" sz="1800" b="1" i="0" u="none" strike="noStrike" dirty="0">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1" u="none" strike="noStrike">
                          <a:effectLst/>
                        </a:rPr>
                        <a:t>642</a:t>
                      </a:r>
                      <a:endParaRPr lang="en-US" sz="1800" b="1" i="0" u="none" strike="noStrike">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394353">
                <a:tc>
                  <a:txBody>
                    <a:bodyPr/>
                    <a:lstStyle/>
                    <a:p>
                      <a:pPr algn="l" fontAlgn="b"/>
                      <a:r>
                        <a:rPr lang="en-US" sz="1800" b="1" u="none" strike="noStrike" dirty="0">
                          <a:effectLst/>
                        </a:rPr>
                        <a:t>Hanging/ Suffocation</a:t>
                      </a:r>
                      <a:endParaRPr lang="en-US" sz="1800" b="1" i="0" u="none" strike="noStrike" dirty="0">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1" u="none" strike="noStrike" dirty="0">
                          <a:effectLst/>
                        </a:rPr>
                        <a:t>198</a:t>
                      </a:r>
                      <a:endParaRPr lang="en-US" sz="1800" b="1" i="0" u="none" strike="noStrike" dirty="0">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394353">
                <a:tc>
                  <a:txBody>
                    <a:bodyPr/>
                    <a:lstStyle/>
                    <a:p>
                      <a:pPr algn="l" fontAlgn="b"/>
                      <a:r>
                        <a:rPr lang="en-US" sz="1800" b="1" u="none" strike="noStrike" dirty="0">
                          <a:effectLst/>
                        </a:rPr>
                        <a:t>Jump</a:t>
                      </a:r>
                      <a:endParaRPr lang="en-US" sz="1800" b="1" i="0" u="none" strike="noStrike" dirty="0">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1" u="none" strike="noStrike" dirty="0">
                          <a:effectLst/>
                        </a:rPr>
                        <a:t>34</a:t>
                      </a:r>
                      <a:endParaRPr lang="en-US" sz="1800" b="1" i="0" u="none" strike="noStrike" dirty="0">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394353">
                <a:tc>
                  <a:txBody>
                    <a:bodyPr/>
                    <a:lstStyle/>
                    <a:p>
                      <a:pPr algn="l" fontAlgn="b"/>
                      <a:r>
                        <a:rPr lang="en-US" sz="1800" b="1" u="none" strike="noStrike">
                          <a:effectLst/>
                        </a:rPr>
                        <a:t>Poisoning</a:t>
                      </a:r>
                      <a:endParaRPr lang="en-US" sz="1800" b="1" i="0" u="none" strike="noStrike">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1" u="none" strike="noStrike" dirty="0">
                          <a:effectLst/>
                        </a:rPr>
                        <a:t>221</a:t>
                      </a:r>
                      <a:endParaRPr lang="en-US" sz="1800" b="1" i="0" u="none" strike="noStrike" dirty="0">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r h="394353">
                <a:tc>
                  <a:txBody>
                    <a:bodyPr/>
                    <a:lstStyle/>
                    <a:p>
                      <a:pPr algn="l" fontAlgn="b"/>
                      <a:r>
                        <a:rPr lang="en-US" sz="1800" b="1" u="none" strike="noStrike">
                          <a:effectLst/>
                        </a:rPr>
                        <a:t>Other</a:t>
                      </a:r>
                      <a:endParaRPr lang="en-US" sz="1800" b="1" i="0" u="none" strike="noStrike">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1" u="none" strike="noStrike" dirty="0">
                          <a:effectLst/>
                        </a:rPr>
                        <a:t>40</a:t>
                      </a:r>
                      <a:endParaRPr lang="en-US" sz="1800" b="1" i="0" u="none" strike="noStrike" dirty="0">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r h="463946">
                <a:tc>
                  <a:txBody>
                    <a:bodyPr/>
                    <a:lstStyle/>
                    <a:p>
                      <a:pPr algn="l" fontAlgn="b"/>
                      <a:r>
                        <a:rPr lang="en-US" sz="1800" b="1" u="none" strike="noStrike" dirty="0">
                          <a:effectLst/>
                        </a:rPr>
                        <a:t>Total</a:t>
                      </a:r>
                      <a:endParaRPr lang="en-US" sz="1800" b="1" i="0" u="none" strike="noStrike" dirty="0">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1" u="none" strike="noStrike" dirty="0">
                          <a:effectLst/>
                        </a:rPr>
                        <a:t>1,152</a:t>
                      </a:r>
                      <a:endParaRPr lang="en-US" sz="1800" b="1" i="0" u="none" strike="noStrike" dirty="0">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6"/>
                  </a:ext>
                </a:extLst>
              </a:tr>
            </a:tbl>
          </a:graphicData>
        </a:graphic>
      </p:graphicFrame>
      <p:sp>
        <p:nvSpPr>
          <p:cNvPr id="7" name="TextBox 6"/>
          <p:cNvSpPr txBox="1"/>
          <p:nvPr/>
        </p:nvSpPr>
        <p:spPr>
          <a:xfrm>
            <a:off x="5355771" y="5700156"/>
            <a:ext cx="914400" cy="914400"/>
          </a:xfrm>
          <a:prstGeom prst="rect">
            <a:avLst/>
          </a:prstGeom>
        </p:spPr>
        <p:txBody>
          <a:bodyPr wrap="none" rtlCol="0">
            <a:normAutofit/>
          </a:bodyPr>
          <a:lstStyle/>
          <a:p>
            <a:pPr marL="0" indent="0">
              <a:lnSpc>
                <a:spcPct val="80000"/>
              </a:lnSpc>
              <a:buFont typeface="Arial"/>
              <a:buNone/>
            </a:pPr>
            <a:endParaRPr lang="en-US" sz="2000" dirty="0" err="1">
              <a:latin typeface="Arial"/>
              <a:cs typeface="Arial"/>
            </a:endParaRPr>
          </a:p>
        </p:txBody>
      </p:sp>
      <p:sp>
        <p:nvSpPr>
          <p:cNvPr id="8" name="Rectangle 7"/>
          <p:cNvSpPr/>
          <p:nvPr/>
        </p:nvSpPr>
        <p:spPr>
          <a:xfrm>
            <a:off x="6210796" y="5674909"/>
            <a:ext cx="2933204" cy="738664"/>
          </a:xfrm>
          <a:prstGeom prst="rect">
            <a:avLst/>
          </a:prstGeom>
        </p:spPr>
        <p:txBody>
          <a:bodyPr wrap="square">
            <a:spAutoFit/>
          </a:bodyPr>
          <a:lstStyle/>
          <a:p>
            <a:r>
              <a:rPr lang="en-US" sz="1200" dirty="0"/>
              <a:t>CA Dept. of Public Health </a:t>
            </a:r>
          </a:p>
          <a:p>
            <a:r>
              <a:rPr lang="en-US" sz="1200" dirty="0"/>
              <a:t>“Epicenter” CA Injury Data Online:</a:t>
            </a:r>
          </a:p>
          <a:p>
            <a:r>
              <a:rPr lang="en-US" sz="1200" dirty="0"/>
              <a:t>http://epicenter.cdph.ca.gov</a:t>
            </a:r>
            <a:r>
              <a:rPr lang="en-US" dirty="0"/>
              <a:t>/</a:t>
            </a:r>
          </a:p>
        </p:txBody>
      </p:sp>
      <p:pic>
        <p:nvPicPr>
          <p:cNvPr id="3077" name="Picture 5"/>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617517" y="1478729"/>
            <a:ext cx="4864307" cy="4615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7376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2116" y="234953"/>
            <a:ext cx="8621255" cy="893233"/>
          </a:xfrm>
        </p:spPr>
        <p:txBody>
          <a:bodyPr/>
          <a:lstStyle/>
          <a:p>
            <a:r>
              <a:rPr lang="en-US" dirty="0"/>
              <a:t>Veteran Status - Older Adult Suicides</a:t>
            </a:r>
          </a:p>
        </p:txBody>
      </p:sp>
      <p:graphicFrame>
        <p:nvGraphicFramePr>
          <p:cNvPr id="6" name="Table 5"/>
          <p:cNvGraphicFramePr>
            <a:graphicFrameLocks noGrp="1"/>
          </p:cNvGraphicFramePr>
          <p:nvPr>
            <p:extLst>
              <p:ext uri="{D42A27DB-BD31-4B8C-83A1-F6EECF244321}">
                <p14:modId xmlns:p14="http://schemas.microsoft.com/office/powerpoint/2010/main" val="131707820"/>
              </p:ext>
            </p:extLst>
          </p:nvPr>
        </p:nvGraphicFramePr>
        <p:xfrm>
          <a:off x="6075301" y="1871706"/>
          <a:ext cx="2611502" cy="1866900"/>
        </p:xfrm>
        <a:graphic>
          <a:graphicData uri="http://schemas.openxmlformats.org/drawingml/2006/table">
            <a:tbl>
              <a:tblPr>
                <a:tableStyleId>{5C22544A-7EE6-4342-B048-85BDC9FD1C3A}</a:tableStyleId>
              </a:tblPr>
              <a:tblGrid>
                <a:gridCol w="1720853">
                  <a:extLst>
                    <a:ext uri="{9D8B030D-6E8A-4147-A177-3AD203B41FA5}">
                      <a16:colId xmlns:a16="http://schemas.microsoft.com/office/drawing/2014/main" xmlns="" val="20000"/>
                    </a:ext>
                  </a:extLst>
                </a:gridCol>
                <a:gridCol w="890649">
                  <a:extLst>
                    <a:ext uri="{9D8B030D-6E8A-4147-A177-3AD203B41FA5}">
                      <a16:colId xmlns:a16="http://schemas.microsoft.com/office/drawing/2014/main" xmlns="" val="20001"/>
                    </a:ext>
                  </a:extLst>
                </a:gridCol>
              </a:tblGrid>
              <a:tr h="307357">
                <a:tc>
                  <a:txBody>
                    <a:bodyPr/>
                    <a:lstStyle/>
                    <a:p>
                      <a:pPr algn="l" fontAlgn="b"/>
                      <a:r>
                        <a:rPr lang="en-US" sz="2400" u="none" strike="noStrike" dirty="0">
                          <a:effectLst/>
                        </a:rPr>
                        <a:t>Veteran</a:t>
                      </a:r>
                      <a:endParaRPr lang="en-US" sz="2400" b="0" i="0" u="none" strike="noStrike" dirty="0">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400" u="none" strike="noStrike">
                          <a:effectLst/>
                        </a:rPr>
                        <a:t>459</a:t>
                      </a:r>
                      <a:endParaRPr lang="en-US" sz="2400" b="0" i="0" u="none" strike="noStrike">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307357">
                <a:tc>
                  <a:txBody>
                    <a:bodyPr/>
                    <a:lstStyle/>
                    <a:p>
                      <a:pPr algn="l" fontAlgn="b"/>
                      <a:r>
                        <a:rPr lang="en-US" sz="2400" u="none" strike="noStrike" dirty="0">
                          <a:effectLst/>
                        </a:rPr>
                        <a:t>Not a Veteran</a:t>
                      </a:r>
                      <a:endParaRPr lang="en-US" sz="2400" b="0" i="0" u="none" strike="noStrike" dirty="0">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400" u="none" strike="noStrike" dirty="0">
                          <a:effectLst/>
                        </a:rPr>
                        <a:t>668</a:t>
                      </a:r>
                      <a:endParaRPr lang="en-US" sz="2400" b="0" i="0" u="none" strike="noStrike" dirty="0">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307357">
                <a:tc>
                  <a:txBody>
                    <a:bodyPr/>
                    <a:lstStyle/>
                    <a:p>
                      <a:pPr algn="l" fontAlgn="b"/>
                      <a:r>
                        <a:rPr lang="en-US" sz="2400" u="none" strike="noStrike">
                          <a:effectLst/>
                        </a:rPr>
                        <a:t>Unknown</a:t>
                      </a:r>
                      <a:endParaRPr lang="en-US" sz="2400" b="0" i="0" u="none" strike="noStrike">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400" u="none" strike="noStrike" dirty="0">
                          <a:effectLst/>
                        </a:rPr>
                        <a:t>25</a:t>
                      </a:r>
                      <a:endParaRPr lang="en-US" sz="2400" b="0" i="0" u="none" strike="noStrike" dirty="0">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361597">
                <a:tc>
                  <a:txBody>
                    <a:bodyPr/>
                    <a:lstStyle/>
                    <a:p>
                      <a:pPr algn="l" fontAlgn="b"/>
                      <a:r>
                        <a:rPr lang="en-US" sz="2400" u="none" strike="noStrike">
                          <a:effectLst/>
                        </a:rPr>
                        <a:t>Total</a:t>
                      </a:r>
                      <a:endParaRPr lang="en-US" sz="2400" b="0" i="0" u="none" strike="noStrike">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400" u="none" strike="noStrike" dirty="0">
                          <a:effectLst/>
                        </a:rPr>
                        <a:t>1,152</a:t>
                      </a:r>
                      <a:endParaRPr lang="en-US" sz="2400" b="0" i="0" u="none" strike="noStrike" dirty="0">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sp>
        <p:nvSpPr>
          <p:cNvPr id="12" name="Rectangle 11"/>
          <p:cNvSpPr/>
          <p:nvPr/>
        </p:nvSpPr>
        <p:spPr>
          <a:xfrm>
            <a:off x="6210796" y="5674909"/>
            <a:ext cx="2933204" cy="738664"/>
          </a:xfrm>
          <a:prstGeom prst="rect">
            <a:avLst/>
          </a:prstGeom>
        </p:spPr>
        <p:txBody>
          <a:bodyPr wrap="square">
            <a:spAutoFit/>
          </a:bodyPr>
          <a:lstStyle/>
          <a:p>
            <a:r>
              <a:rPr lang="en-US" sz="1200" dirty="0"/>
              <a:t>CA Dept. of Public Health </a:t>
            </a:r>
          </a:p>
          <a:p>
            <a:r>
              <a:rPr lang="en-US" sz="1200" dirty="0"/>
              <a:t>“Epicenter” CA Injury Data Online:</a:t>
            </a:r>
          </a:p>
          <a:p>
            <a:r>
              <a:rPr lang="en-US" sz="1200" dirty="0"/>
              <a:t>http://epicenter.cdph.ca.gov</a:t>
            </a:r>
            <a:r>
              <a:rPr lang="en-US" dirty="0"/>
              <a:t>/</a:t>
            </a:r>
          </a:p>
        </p:txBody>
      </p:sp>
      <p:pic>
        <p:nvPicPr>
          <p:cNvPr id="2054" name="Picture 6"/>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392116" y="1439343"/>
            <a:ext cx="5129910" cy="4749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20735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Suicides by Gender – Older Adults</a:t>
            </a:r>
          </a:p>
        </p:txBody>
      </p:sp>
      <p:sp>
        <p:nvSpPr>
          <p:cNvPr id="6" name="Rectangle 5"/>
          <p:cNvSpPr/>
          <p:nvPr/>
        </p:nvSpPr>
        <p:spPr>
          <a:xfrm>
            <a:off x="5153891" y="5937661"/>
            <a:ext cx="3990109" cy="553998"/>
          </a:xfrm>
          <a:prstGeom prst="rect">
            <a:avLst/>
          </a:prstGeom>
        </p:spPr>
        <p:txBody>
          <a:bodyPr wrap="square">
            <a:spAutoFit/>
          </a:bodyPr>
          <a:lstStyle/>
          <a:p>
            <a:r>
              <a:rPr lang="en-US" sz="1200" dirty="0"/>
              <a:t>CA Dept. of Public Health,  “Epicenter” CA Injury Data Online:</a:t>
            </a:r>
          </a:p>
          <a:p>
            <a:r>
              <a:rPr lang="en-US" sz="1200" dirty="0"/>
              <a:t>http://epicenter.cdph.ca.gov</a:t>
            </a:r>
            <a:r>
              <a:rPr lang="en-US" dirty="0"/>
              <a:t>/</a:t>
            </a:r>
          </a:p>
        </p:txBody>
      </p:sp>
      <p:pic>
        <p:nvPicPr>
          <p:cNvPr id="5124" name="Picture 4"/>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bwMode="auto">
          <a:xfrm>
            <a:off x="760022" y="1390091"/>
            <a:ext cx="7279574" cy="4381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89980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7">
      <a:dk1>
        <a:srgbClr val="00535E"/>
      </a:dk1>
      <a:lt1>
        <a:sysClr val="window" lastClr="FFFFFF"/>
      </a:lt1>
      <a:dk2>
        <a:srgbClr val="00535E"/>
      </a:dk2>
      <a:lt2>
        <a:srgbClr val="65A5A4"/>
      </a:lt2>
      <a:accent1>
        <a:srgbClr val="00B1B0"/>
      </a:accent1>
      <a:accent2>
        <a:srgbClr val="FAA635"/>
      </a:accent2>
      <a:accent3>
        <a:srgbClr val="ABDDD5"/>
      </a:accent3>
      <a:accent4>
        <a:srgbClr val="8064A2"/>
      </a:accent4>
      <a:accent5>
        <a:srgbClr val="4BACC6"/>
      </a:accent5>
      <a:accent6>
        <a:srgbClr val="F79646"/>
      </a:accent6>
      <a:hlink>
        <a:srgbClr val="0070C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Each Mind Matters 1">
      <a:dk1>
        <a:srgbClr val="646E7B"/>
      </a:dk1>
      <a:lt1>
        <a:sysClr val="window" lastClr="FFFFFF"/>
      </a:lt1>
      <a:dk2>
        <a:srgbClr val="646E7B"/>
      </a:dk2>
      <a:lt2>
        <a:srgbClr val="FFFFFF"/>
      </a:lt2>
      <a:accent1>
        <a:srgbClr val="94C947"/>
      </a:accent1>
      <a:accent2>
        <a:srgbClr val="E48F2F"/>
      </a:accent2>
      <a:accent3>
        <a:srgbClr val="00B4EF"/>
      </a:accent3>
      <a:accent4>
        <a:srgbClr val="FDBE3E"/>
      </a:accent4>
      <a:accent5>
        <a:srgbClr val="3B5191"/>
      </a:accent5>
      <a:accent6>
        <a:srgbClr val="00AEB3"/>
      </a:accent6>
      <a:hlink>
        <a:srgbClr val="92D400"/>
      </a:hlink>
      <a:folHlink>
        <a:srgbClr val="A4A7A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wrap="square" rtlCol="0">
        <a:normAutofit/>
      </a:bodyPr>
      <a:lstStyle>
        <a:defPPr marL="0" indent="0">
          <a:lnSpc>
            <a:spcPct val="80000"/>
          </a:lnSpc>
          <a:buFont typeface="Arial"/>
          <a:buNone/>
          <a:defRPr sz="2000" dirty="0" err="1" smtClean="0">
            <a:latin typeface="Arial"/>
            <a:cs typeface="Arial"/>
          </a:defRPr>
        </a:defPPr>
      </a:lstStyle>
    </a:txDef>
  </a:objectDefaults>
  <a:extraClrSchemeLst/>
</a:theme>
</file>

<file path=ppt/theme/theme3.xml><?xml version="1.0" encoding="utf-8"?>
<a:theme xmlns:a="http://schemas.openxmlformats.org/drawingml/2006/main" name="1_Custom Design">
  <a:themeElements>
    <a:clrScheme name="Each Mind Matters 1">
      <a:dk1>
        <a:srgbClr val="646E7B"/>
      </a:dk1>
      <a:lt1>
        <a:sysClr val="window" lastClr="FFFFFF"/>
      </a:lt1>
      <a:dk2>
        <a:srgbClr val="646E7B"/>
      </a:dk2>
      <a:lt2>
        <a:srgbClr val="FFFFFF"/>
      </a:lt2>
      <a:accent1>
        <a:srgbClr val="94C947"/>
      </a:accent1>
      <a:accent2>
        <a:srgbClr val="E48F2F"/>
      </a:accent2>
      <a:accent3>
        <a:srgbClr val="00B4EF"/>
      </a:accent3>
      <a:accent4>
        <a:srgbClr val="FDBE3E"/>
      </a:accent4>
      <a:accent5>
        <a:srgbClr val="3B5191"/>
      </a:accent5>
      <a:accent6>
        <a:srgbClr val="00AEB3"/>
      </a:accent6>
      <a:hlink>
        <a:srgbClr val="92D400"/>
      </a:hlink>
      <a:folHlink>
        <a:srgbClr val="A4A7A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wrap="square" rtlCol="0">
        <a:normAutofit/>
      </a:bodyPr>
      <a:lstStyle>
        <a:defPPr marL="0" indent="0">
          <a:lnSpc>
            <a:spcPct val="80000"/>
          </a:lnSpc>
          <a:buFont typeface="Arial"/>
          <a:buNone/>
          <a:defRPr sz="2000" dirty="0" err="1" smtClean="0">
            <a:latin typeface="Arial"/>
            <a:cs typeface="Arial"/>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13430</TotalTime>
  <Words>2835</Words>
  <Application>Microsoft Office PowerPoint</Application>
  <PresentationFormat>On-screen Show (4:3)</PresentationFormat>
  <Paragraphs>273</Paragraphs>
  <Slides>23</Slides>
  <Notes>22</Notes>
  <HiddenSlides>0</HiddenSlides>
  <MMClips>0</MMClips>
  <ScaleCrop>false</ScaleCrop>
  <HeadingPairs>
    <vt:vector size="4" baseType="variant">
      <vt:variant>
        <vt:lpstr>Theme</vt:lpstr>
      </vt:variant>
      <vt:variant>
        <vt:i4>3</vt:i4>
      </vt:variant>
      <vt:variant>
        <vt:lpstr>Slide Titles</vt:lpstr>
      </vt:variant>
      <vt:variant>
        <vt:i4>23</vt:i4>
      </vt:variant>
    </vt:vector>
  </HeadingPairs>
  <TitlesOfParts>
    <vt:vector size="26" baseType="lpstr">
      <vt:lpstr>Office Theme</vt:lpstr>
      <vt:lpstr>Custom Design</vt:lpstr>
      <vt:lpstr>1_Custom Design</vt:lpstr>
      <vt:lpstr> </vt:lpstr>
      <vt:lpstr>Each Mind Matters </vt:lpstr>
      <vt:lpstr>Suicide Prevention – Know the Signs</vt:lpstr>
      <vt:lpstr>Why focus on Older Adults? </vt:lpstr>
      <vt:lpstr>Reasons for Lethality of Attempts</vt:lpstr>
      <vt:lpstr>CA Data on Older Adult Suicide </vt:lpstr>
      <vt:lpstr>Means - Older Adult Suicides</vt:lpstr>
      <vt:lpstr>Veteran Status - Older Adult Suicides</vt:lpstr>
      <vt:lpstr>Suicides by Gender – Older Adults</vt:lpstr>
      <vt:lpstr>Suicides by Ethnicity – Older Adults</vt:lpstr>
      <vt:lpstr>Older Adult Warning Signs</vt:lpstr>
      <vt:lpstr>Older Adult Warning Signs (cont’d)</vt:lpstr>
      <vt:lpstr>Older Adult Warning Signs (cont’d)</vt:lpstr>
      <vt:lpstr>Older Adult Risk Factors</vt:lpstr>
      <vt:lpstr>Depression in Older Adults</vt:lpstr>
      <vt:lpstr>Reasons for Suicide Attempts in Later Life</vt:lpstr>
      <vt:lpstr>Suicide Prevention in Older Adults</vt:lpstr>
      <vt:lpstr>Eight Dimensions of Wellness</vt:lpstr>
      <vt:lpstr>Keys to Prevention</vt:lpstr>
      <vt:lpstr>How to Start the Conversation</vt:lpstr>
      <vt:lpstr>Resources</vt:lpstr>
      <vt:lpstr>Resources</vt:lpstr>
      <vt:lpstr>Thank You </vt:lpstr>
    </vt:vector>
  </TitlesOfParts>
  <Company>AdEase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adease</dc:creator>
  <cp:lastModifiedBy>Kate Calderazzo</cp:lastModifiedBy>
  <cp:revision>557</cp:revision>
  <cp:lastPrinted>2014-04-15T19:30:33Z</cp:lastPrinted>
  <dcterms:created xsi:type="dcterms:W3CDTF">2012-07-12T19:52:39Z</dcterms:created>
  <dcterms:modified xsi:type="dcterms:W3CDTF">2016-07-12T00:04:37Z</dcterms:modified>
</cp:coreProperties>
</file>