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62" r:id="rId3"/>
  </p:sldMasterIdLst>
  <p:notesMasterIdLst>
    <p:notesMasterId r:id="rId25"/>
  </p:notesMasterIdLst>
  <p:handoutMasterIdLst>
    <p:handoutMasterId r:id="rId26"/>
  </p:handoutMasterIdLst>
  <p:sldIdLst>
    <p:sldId id="426" r:id="rId4"/>
    <p:sldId id="427" r:id="rId5"/>
    <p:sldId id="375" r:id="rId6"/>
    <p:sldId id="455" r:id="rId7"/>
    <p:sldId id="404" r:id="rId8"/>
    <p:sldId id="431" r:id="rId9"/>
    <p:sldId id="440" r:id="rId10"/>
    <p:sldId id="462" r:id="rId11"/>
    <p:sldId id="537" r:id="rId12"/>
    <p:sldId id="533" r:id="rId13"/>
    <p:sldId id="453" r:id="rId14"/>
    <p:sldId id="534" r:id="rId15"/>
    <p:sldId id="472" r:id="rId16"/>
    <p:sldId id="456" r:id="rId17"/>
    <p:sldId id="468" r:id="rId18"/>
    <p:sldId id="460" r:id="rId19"/>
    <p:sldId id="536" r:id="rId20"/>
    <p:sldId id="535" r:id="rId21"/>
    <p:sldId id="531" r:id="rId22"/>
    <p:sldId id="418" r:id="rId23"/>
    <p:sldId id="428" r:id="rId24"/>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n" initials="S" lastIdx="1" clrIdx="0"/>
  <p:cmAuthor id="1" name="Sandra Black" initials="SB" lastIdx="1" clrIdx="1"/>
  <p:cmAuthor id="2" name="PattyK" initials="P" lastIdx="5" clrIdx="2"/>
  <p:cmAuthor id="3" name="Patricia Konarski" initials="PK" lastIdx="16" clrIdx="3"/>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53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735" autoAdjust="0"/>
    <p:restoredTop sz="65962" autoAdjust="0"/>
  </p:normalViewPr>
  <p:slideViewPr>
    <p:cSldViewPr snapToGrid="0" snapToObjects="1">
      <p:cViewPr>
        <p:scale>
          <a:sx n="85" d="100"/>
          <a:sy n="85" d="100"/>
        </p:scale>
        <p:origin x="240" y="144"/>
      </p:cViewPr>
      <p:guideLst>
        <p:guide orient="horz" pos="2160"/>
        <p:guide pos="2880"/>
      </p:guideLst>
    </p:cSldViewPr>
  </p:slideViewPr>
  <p:notesTextViewPr>
    <p:cViewPr>
      <p:scale>
        <a:sx n="85" d="100"/>
        <a:sy n="85" d="100"/>
      </p:scale>
      <p:origin x="0" y="0"/>
    </p:cViewPr>
  </p:notesTextViewPr>
  <p:sorterViewPr>
    <p:cViewPr>
      <p:scale>
        <a:sx n="66" d="100"/>
        <a:sy n="66" d="100"/>
      </p:scale>
      <p:origin x="0" y="3509"/>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5E246FCB-EA2C-4B46-B155-AF42FABCE7FD}" type="datetimeFigureOut">
              <a:rPr lang="en-US" smtClean="0"/>
              <a:t>8/15/18</a:t>
            </a:fld>
            <a:endParaRPr lang="en-US" dirty="0"/>
          </a:p>
        </p:txBody>
      </p:sp>
      <p:sp>
        <p:nvSpPr>
          <p:cNvPr id="4" name="Footer Placeholder 3"/>
          <p:cNvSpPr>
            <a:spLocks noGrp="1"/>
          </p:cNvSpPr>
          <p:nvPr>
            <p:ph type="ftr" sz="quarter" idx="2"/>
          </p:nvPr>
        </p:nvSpPr>
        <p:spPr>
          <a:xfrm>
            <a:off x="0" y="8916988"/>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2725" y="8916988"/>
            <a:ext cx="3078163" cy="469900"/>
          </a:xfrm>
          <a:prstGeom prst="rect">
            <a:avLst/>
          </a:prstGeom>
        </p:spPr>
        <p:txBody>
          <a:bodyPr vert="horz" lIns="91440" tIns="45720" rIns="91440" bIns="45720" rtlCol="0" anchor="b"/>
          <a:lstStyle>
            <a:lvl1pPr algn="r">
              <a:defRPr sz="1200"/>
            </a:lvl1pPr>
          </a:lstStyle>
          <a:p>
            <a:fld id="{55887847-FEFF-244A-8A5D-EB9D5780270A}" type="slidenum">
              <a:rPr lang="en-US" smtClean="0"/>
              <a:t>‹#›</a:t>
            </a:fld>
            <a:endParaRPr lang="en-US" dirty="0"/>
          </a:p>
        </p:txBody>
      </p:sp>
    </p:spTree>
    <p:extLst>
      <p:ext uri="{BB962C8B-B14F-4D97-AF65-F5344CB8AC3E}">
        <p14:creationId xmlns:p14="http://schemas.microsoft.com/office/powerpoint/2010/main" val="12380143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5" tIns="47113" rIns="94225" bIns="47113" rtlCol="0"/>
          <a:lstStyle>
            <a:lvl1pPr algn="l">
              <a:defRPr sz="13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5" tIns="47113" rIns="94225" bIns="47113" rtlCol="0"/>
          <a:lstStyle>
            <a:lvl1pPr algn="r">
              <a:defRPr sz="1300"/>
            </a:lvl1pPr>
          </a:lstStyle>
          <a:p>
            <a:fld id="{9730BE5B-1E01-430E-AE7B-A58FAE57CB43}" type="datetimeFigureOut">
              <a:rPr lang="en-US" smtClean="0"/>
              <a:t>8/15/18</a:t>
            </a:fld>
            <a:endParaRPr lang="en-US" dirty="0"/>
          </a:p>
        </p:txBody>
      </p:sp>
      <p:sp>
        <p:nvSpPr>
          <p:cNvPr id="4" name="Slide Image Placeholder 3"/>
          <p:cNvSpPr>
            <a:spLocks noGrp="1" noRot="1" noChangeAspect="1"/>
          </p:cNvSpPr>
          <p:nvPr>
            <p:ph type="sldImg" idx="2"/>
          </p:nvPr>
        </p:nvSpPr>
        <p:spPr>
          <a:xfrm>
            <a:off x="1203325" y="704850"/>
            <a:ext cx="4695825" cy="3521075"/>
          </a:xfrm>
          <a:prstGeom prst="rect">
            <a:avLst/>
          </a:prstGeom>
          <a:noFill/>
          <a:ln w="12700">
            <a:solidFill>
              <a:prstClr val="black"/>
            </a:solidFill>
          </a:ln>
        </p:spPr>
        <p:txBody>
          <a:bodyPr vert="horz" lIns="94225" tIns="47113" rIns="94225" bIns="47113"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5" tIns="47113" rIns="94225" bIns="471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5" tIns="47113" rIns="94225" bIns="4711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5" tIns="47113" rIns="94225" bIns="47113" rtlCol="0" anchor="b"/>
          <a:lstStyle>
            <a:lvl1pPr algn="r">
              <a:defRPr sz="1300"/>
            </a:lvl1pPr>
          </a:lstStyle>
          <a:p>
            <a:fld id="{546316F2-DC7C-45CB-9708-F1D53FDAE9AE}" type="slidenum">
              <a:rPr lang="en-US" smtClean="0"/>
              <a:t>‹#›</a:t>
            </a:fld>
            <a:endParaRPr lang="en-US" dirty="0"/>
          </a:p>
        </p:txBody>
      </p:sp>
    </p:spTree>
    <p:extLst>
      <p:ext uri="{BB962C8B-B14F-4D97-AF65-F5344CB8AC3E}">
        <p14:creationId xmlns:p14="http://schemas.microsoft.com/office/powerpoint/2010/main" val="8200191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www.eachmindmatters.org/change-agents/resources-for-workplace-suicide-prevention/"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5825" cy="3521075"/>
          </a:xfrm>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Insert presenter contact information in text box prior to presentation.</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Introduce yourself;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‘Know the Signs” Social Marketing Campaign for Suicide Prevention is part of statewide efforts to prevent suicide, reduce stigma and discrimination related to mental illness, and to promote the mental health and wellness of all people in California.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initiatives are funded by counties through the Mental Health Services Act (Prop 63) and administered by the California Mental Health Services Authority (</a:t>
            </a:r>
            <a:r>
              <a:rPr lang="en-US" sz="1200" kern="1200" dirty="0" err="1">
                <a:solidFill>
                  <a:schemeClr val="tx1"/>
                </a:solidFill>
                <a:effectLst/>
                <a:latin typeface="+mn-lt"/>
                <a:ea typeface="+mn-ea"/>
                <a:cs typeface="+mn-cs"/>
              </a:rPr>
              <a:t>CalMHSA</a:t>
            </a:r>
            <a:r>
              <a:rPr lang="en-US" sz="1200" kern="1200" dirty="0">
                <a:solidFill>
                  <a:schemeClr val="tx1"/>
                </a:solidFill>
                <a:effectLst/>
                <a:latin typeface="+mn-lt"/>
                <a:ea typeface="+mn-ea"/>
                <a:cs typeface="+mn-cs"/>
              </a:rPr>
              <a:t>), an organization of county governments working to improve mental health outcomes for individuals, families, and communities. </a:t>
            </a:r>
          </a:p>
          <a:p>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1</a:t>
            </a:fld>
            <a:endParaRPr lang="en-US" dirty="0"/>
          </a:p>
        </p:txBody>
      </p:sp>
    </p:spTree>
    <p:extLst>
      <p:ext uri="{BB962C8B-B14F-4D97-AF65-F5344CB8AC3E}">
        <p14:creationId xmlns:p14="http://schemas.microsoft.com/office/powerpoint/2010/main" val="673847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These general strategies will help get your workplace started. They</a:t>
            </a:r>
            <a:r>
              <a:rPr lang="en-US" baseline="0" dirty="0" smtClean="0"/>
              <a:t> will require planning and buy-in from leadership down to individual staff.</a:t>
            </a:r>
          </a:p>
          <a:p>
            <a:pPr marL="171450" indent="-171450">
              <a:buFont typeface="Arial" charset="0"/>
              <a:buChar char="•"/>
            </a:pPr>
            <a:r>
              <a:rPr lang="en-US" baseline="0" dirty="0" smtClean="0"/>
              <a:t>This investment will pay off in the long run by promoting a workplace that cares about the wellness of staff and encourages employees to reach out when they are concerned about others, or for themselves</a:t>
            </a:r>
            <a:r>
              <a:rPr lang="en-US" baseline="0" dirty="0" smtClean="0"/>
              <a:t>.</a:t>
            </a:r>
            <a:endParaRPr lang="en-US" baseline="0" dirty="0" smtClean="0"/>
          </a:p>
          <a:p>
            <a:pPr marL="171450" indent="-171450">
              <a:buFont typeface="Arial" charset="0"/>
              <a:buChar char="•"/>
            </a:pPr>
            <a:r>
              <a:rPr lang="en-US" baseline="0" dirty="0" smtClean="0"/>
              <a:t>Let’s review each of these in more detail.</a:t>
            </a:r>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10</a:t>
            </a:fld>
            <a:endParaRPr lang="en-US" dirty="0"/>
          </a:p>
        </p:txBody>
      </p:sp>
    </p:spTree>
    <p:extLst>
      <p:ext uri="{BB962C8B-B14F-4D97-AF65-F5344CB8AC3E}">
        <p14:creationId xmlns:p14="http://schemas.microsoft.com/office/powerpoint/2010/main" val="596755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Identify people at risk  and emerging problems before they become a crisis. </a:t>
            </a:r>
            <a:endParaRPr lang="en-US" baseline="0" dirty="0" smtClean="0"/>
          </a:p>
          <a:p>
            <a:pPr marL="171450" indent="-171450">
              <a:buFont typeface="Arial" charset="0"/>
              <a:buChar char="•"/>
            </a:pPr>
            <a:r>
              <a:rPr lang="en-US" baseline="0" dirty="0" smtClean="0"/>
              <a:t>Screening </a:t>
            </a:r>
            <a:r>
              <a:rPr lang="en-US" baseline="0" dirty="0"/>
              <a:t>is one way to do this </a:t>
            </a:r>
            <a:r>
              <a:rPr lang="mr-IN" baseline="0" dirty="0"/>
              <a:t>–</a:t>
            </a:r>
            <a:r>
              <a:rPr lang="en-US" baseline="0" dirty="0"/>
              <a:t>just as we screen for heart problems by checking blood pressure and cholesterol, screening for depression, anxiety, suicidal ideation, and substance </a:t>
            </a:r>
            <a:r>
              <a:rPr lang="en-US" baseline="0" dirty="0" err="1"/>
              <a:t>mis</a:t>
            </a:r>
            <a:r>
              <a:rPr lang="en-US" baseline="0" dirty="0"/>
              <a:t>-use can help identify people at risk. Self assessments can help employees recognize when their own behaviors might signal a potential problem. </a:t>
            </a:r>
          </a:p>
          <a:p>
            <a:pPr marL="171450" indent="-171450">
              <a:buFont typeface="Arial" charset="0"/>
              <a:buChar char="•"/>
            </a:pPr>
            <a:r>
              <a:rPr lang="en-US" baseline="0" dirty="0"/>
              <a:t>Examples include the Columbia Suicide Severity Rating </a:t>
            </a:r>
            <a:r>
              <a:rPr lang="en-US" baseline="0" dirty="0" smtClean="0"/>
              <a:t>Scale self screening tool, or </a:t>
            </a:r>
            <a:r>
              <a:rPr lang="en-US" baseline="0" dirty="0"/>
              <a:t>the Man Therapy web site which offers a self screening tool geared toward men.</a:t>
            </a:r>
          </a:p>
        </p:txBody>
      </p:sp>
      <p:sp>
        <p:nvSpPr>
          <p:cNvPr id="4" name="Slide Number Placeholder 3"/>
          <p:cNvSpPr>
            <a:spLocks noGrp="1"/>
          </p:cNvSpPr>
          <p:nvPr>
            <p:ph type="sldNum" sz="quarter" idx="10"/>
          </p:nvPr>
        </p:nvSpPr>
        <p:spPr/>
        <p:txBody>
          <a:bodyPr/>
          <a:lstStyle/>
          <a:p>
            <a:fld id="{546316F2-DC7C-45CB-9708-F1D53FDAE9AE}" type="slidenum">
              <a:rPr lang="en-US" smtClean="0"/>
              <a:t>11</a:t>
            </a:fld>
            <a:endParaRPr lang="en-US" dirty="0"/>
          </a:p>
        </p:txBody>
      </p:sp>
    </p:spTree>
    <p:extLst>
      <p:ext uri="{BB962C8B-B14F-4D97-AF65-F5344CB8AC3E}">
        <p14:creationId xmlns:p14="http://schemas.microsoft.com/office/powerpoint/2010/main" val="768958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When sharing screening tools, assure employees that the purpose is to support their overall wellness, not as part of a performance review or other job evaluation</a:t>
            </a:r>
            <a:r>
              <a:rPr lang="en-US" baseline="0" dirty="0" smtClean="0"/>
              <a:t>.</a:t>
            </a:r>
            <a:endParaRPr lang="en-US" baseline="0" dirty="0" smtClean="0"/>
          </a:p>
          <a:p>
            <a:pPr marL="171450" indent="-171450">
              <a:buFont typeface="Arial" charset="0"/>
              <a:buChar char="•"/>
            </a:pPr>
            <a:r>
              <a:rPr lang="en-US" baseline="0" dirty="0" smtClean="0"/>
              <a:t>Administer and share screening tools in venues and formats that ensure confidentiality and trust in the process. Examples can be self screening processes, counseling programs or EAPs, or at wellness events where employees can complete the screening privately</a:t>
            </a:r>
            <a:r>
              <a:rPr lang="en-US" baseline="0" dirty="0" smtClean="0"/>
              <a:t>.</a:t>
            </a:r>
            <a:endParaRPr lang="en-US" baseline="0" dirty="0" smtClean="0"/>
          </a:p>
          <a:p>
            <a:pPr marL="171450" indent="-171450">
              <a:buFont typeface="Arial" charset="0"/>
              <a:buChar char="•"/>
            </a:pPr>
            <a:r>
              <a:rPr lang="en-US" baseline="0" dirty="0" smtClean="0"/>
              <a:t>Make sure that screening opportunities are closely followed by information about resources that are available to help with the level of risk identified, from crisis services such as the Lifeline or a local crisis center, to counseling and behavioral health services offered trough the EAP, employee insurance plans, or in the community.</a:t>
            </a:r>
            <a:endParaRPr lang="en-US" baseline="0" dirty="0"/>
          </a:p>
        </p:txBody>
      </p:sp>
      <p:sp>
        <p:nvSpPr>
          <p:cNvPr id="4" name="Slide Number Placeholder 3"/>
          <p:cNvSpPr>
            <a:spLocks noGrp="1"/>
          </p:cNvSpPr>
          <p:nvPr>
            <p:ph type="sldNum" sz="quarter" idx="10"/>
          </p:nvPr>
        </p:nvSpPr>
        <p:spPr/>
        <p:txBody>
          <a:bodyPr/>
          <a:lstStyle/>
          <a:p>
            <a:fld id="{546316F2-DC7C-45CB-9708-F1D53FDAE9AE}" type="slidenum">
              <a:rPr lang="en-US" smtClean="0"/>
              <a:t>12</a:t>
            </a:fld>
            <a:endParaRPr lang="en-US" dirty="0"/>
          </a:p>
        </p:txBody>
      </p:sp>
    </p:spTree>
    <p:extLst>
      <p:ext uri="{BB962C8B-B14F-4D97-AF65-F5344CB8AC3E}">
        <p14:creationId xmlns:p14="http://schemas.microsoft.com/office/powerpoint/2010/main" val="882593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Compile </a:t>
            </a:r>
            <a:r>
              <a:rPr lang="en-US" dirty="0" smtClean="0"/>
              <a:t>an inventory of behavioral </a:t>
            </a:r>
            <a:r>
              <a:rPr lang="en-US" dirty="0"/>
              <a:t>health and </a:t>
            </a:r>
            <a:r>
              <a:rPr lang="en-US" dirty="0" smtClean="0"/>
              <a:t>other</a:t>
            </a:r>
            <a:r>
              <a:rPr lang="en-US" baseline="0" dirty="0" smtClean="0"/>
              <a:t> </a:t>
            </a:r>
            <a:r>
              <a:rPr lang="en-US" baseline="0" dirty="0"/>
              <a:t>resources </a:t>
            </a:r>
            <a:r>
              <a:rPr lang="en-US" baseline="0" dirty="0" smtClean="0"/>
              <a:t>that are available to support employees. </a:t>
            </a:r>
          </a:p>
          <a:p>
            <a:pPr marL="171450" indent="-171450">
              <a:buFont typeface="Arial" charset="0"/>
              <a:buChar char="•"/>
            </a:pPr>
            <a:r>
              <a:rPr lang="en-US" baseline="0" dirty="0" smtClean="0"/>
              <a:t>Include </a:t>
            </a:r>
            <a:r>
              <a:rPr lang="en-US" baseline="0" dirty="0" smtClean="0"/>
              <a:t>crisis services such as the Lifeline or a local crisis center and behavioral health counseling services in the community, as well as EAP services. </a:t>
            </a:r>
            <a:endParaRPr lang="en-US" baseline="0" dirty="0" smtClean="0"/>
          </a:p>
          <a:p>
            <a:pPr marL="171450" indent="-171450">
              <a:buFont typeface="Arial" charset="0"/>
              <a:buChar char="•"/>
            </a:pPr>
            <a:r>
              <a:rPr lang="en-US" baseline="0" dirty="0" smtClean="0"/>
              <a:t>Consider </a:t>
            </a:r>
            <a:r>
              <a:rPr lang="en-US" baseline="0" dirty="0" smtClean="0"/>
              <a:t>including </a:t>
            </a:r>
            <a:r>
              <a:rPr lang="en-US" baseline="0" dirty="0" smtClean="0"/>
              <a:t>resources </a:t>
            </a:r>
            <a:r>
              <a:rPr lang="en-US" baseline="0" dirty="0" smtClean="0"/>
              <a:t>that offer support for working through life challenges such as debt, family or legal issues.</a:t>
            </a:r>
            <a:r>
              <a:rPr lang="en-US" baseline="0" dirty="0"/>
              <a:t> </a:t>
            </a:r>
            <a:endParaRPr lang="en-US" baseline="0" dirty="0" smtClean="0"/>
          </a:p>
          <a:p>
            <a:pPr marL="171450" indent="-171450">
              <a:buFont typeface="Arial" charset="0"/>
              <a:buChar char="•"/>
            </a:pPr>
            <a:r>
              <a:rPr lang="en-US" baseline="0" dirty="0" smtClean="0"/>
              <a:t>Post </a:t>
            </a:r>
            <a:r>
              <a:rPr lang="en-US" baseline="0" dirty="0" smtClean="0"/>
              <a:t>the list in </a:t>
            </a:r>
            <a:r>
              <a:rPr lang="en-US" baseline="0" dirty="0"/>
              <a:t>common areas, on </a:t>
            </a:r>
            <a:r>
              <a:rPr lang="en-US" baseline="0" dirty="0" smtClean="0"/>
              <a:t>the intranet</a:t>
            </a:r>
            <a:r>
              <a:rPr lang="en-US" baseline="0" dirty="0"/>
              <a:t>, and make sure they are included with new employee information </a:t>
            </a:r>
            <a:r>
              <a:rPr lang="en-US" baseline="0" dirty="0" smtClean="0"/>
              <a:t>packets.</a:t>
            </a:r>
          </a:p>
          <a:p>
            <a:pPr marL="171450" indent="-171450">
              <a:buFont typeface="Arial" charset="0"/>
              <a:buChar char="•"/>
            </a:pPr>
            <a:r>
              <a:rPr lang="en-US" baseline="0" dirty="0" smtClean="0"/>
              <a:t>Make </a:t>
            </a:r>
            <a:r>
              <a:rPr lang="en-US" baseline="0" dirty="0" smtClean="0"/>
              <a:t>sure employees understand the behavioral health benefits that are available to them through their employee insurance plans and the EAP. If these are not available, provide information about low or no cost counseling services in the community.</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Ensure your EAP staff is </a:t>
            </a:r>
            <a:r>
              <a:rPr lang="en-US" baseline="0" dirty="0" smtClean="0"/>
              <a:t>knowledgeable </a:t>
            </a:r>
            <a:r>
              <a:rPr lang="en-US" baseline="0" dirty="0" smtClean="0"/>
              <a:t>about behavioral health resources and </a:t>
            </a:r>
            <a:r>
              <a:rPr lang="en-US" baseline="0" dirty="0" smtClean="0"/>
              <a:t>how to </a:t>
            </a:r>
            <a:r>
              <a:rPr lang="en-US" baseline="0" dirty="0" smtClean="0"/>
              <a:t>connect </a:t>
            </a:r>
            <a:r>
              <a:rPr lang="en-US" baseline="0" dirty="0" err="1" smtClean="0"/>
              <a:t>employeesto</a:t>
            </a:r>
            <a:r>
              <a:rPr lang="en-US" baseline="0" dirty="0" smtClean="0"/>
              <a:t> </a:t>
            </a:r>
            <a:r>
              <a:rPr lang="en-US" baseline="0" dirty="0" smtClean="0"/>
              <a:t>the help they need. Advocate they receive suicide prevention and suicide risk assessment training if they do not have it.</a:t>
            </a:r>
            <a:endParaRPr lang="en-US" baseline="0" dirty="0"/>
          </a:p>
          <a:p>
            <a:pPr marL="171450" indent="-171450">
              <a:buFont typeface="Arial" charset="0"/>
              <a:buChar char="•"/>
            </a:pPr>
            <a:r>
              <a:rPr lang="en-US" baseline="0" dirty="0"/>
              <a:t>Display Know the Signs and other materials in break rooms and around the workplace. Include a link to Know the Signs on the intranet.</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13</a:t>
            </a:fld>
            <a:endParaRPr lang="en-US" dirty="0"/>
          </a:p>
        </p:txBody>
      </p:sp>
    </p:spTree>
    <p:extLst>
      <p:ext uri="{BB962C8B-B14F-4D97-AF65-F5344CB8AC3E}">
        <p14:creationId xmlns:p14="http://schemas.microsoft.com/office/powerpoint/2010/main" val="813690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Suicide prevention training increases knowledge of the warning signs of suicide and how to have difficult </a:t>
            </a:r>
            <a:r>
              <a:rPr lang="en-US" baseline="0" dirty="0"/>
              <a:t>conversations in ways that show empathy and proactively support people in </a:t>
            </a:r>
            <a:r>
              <a:rPr lang="en-US" baseline="0" dirty="0" smtClean="0"/>
              <a:t>distress.</a:t>
            </a:r>
          </a:p>
          <a:p>
            <a:pPr marL="171450" indent="-171450">
              <a:buFont typeface="Arial" charset="0"/>
              <a:buChar char="•"/>
            </a:pPr>
            <a:r>
              <a:rPr lang="en-US" baseline="0" dirty="0" smtClean="0"/>
              <a:t>More information about training can be found at these web sites. </a:t>
            </a:r>
          </a:p>
          <a:p>
            <a:pPr marL="171450" indent="-171450">
              <a:buFont typeface="Arial" charset="0"/>
              <a:buChar char="•"/>
            </a:pPr>
            <a:r>
              <a:rPr lang="en-US" baseline="0" dirty="0" smtClean="0"/>
              <a:t>Training models vary from 2 hours to 2 days and may require travel or be done on line.</a:t>
            </a:r>
          </a:p>
          <a:p>
            <a:pPr marL="171450" indent="-171450">
              <a:buFont typeface="Arial" charset="0"/>
              <a:buChar char="•"/>
            </a:pPr>
            <a:r>
              <a:rPr lang="en-US" baseline="0" dirty="0" smtClean="0"/>
              <a:t>Training is a financial and time investment but this investment will pay off in the long run in a workplace that is more informed and ready to offer help to those in distress.</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46316F2-DC7C-45CB-9708-F1D53FDAE9AE}" type="slidenum">
              <a:rPr lang="en-US" smtClean="0"/>
              <a:t>14</a:t>
            </a:fld>
            <a:endParaRPr lang="en-US" dirty="0"/>
          </a:p>
        </p:txBody>
      </p:sp>
    </p:spTree>
    <p:extLst>
      <p:ext uri="{BB962C8B-B14F-4D97-AF65-F5344CB8AC3E}">
        <p14:creationId xmlns:p14="http://schemas.microsoft.com/office/powerpoint/2010/main" val="1352545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Develop an ongoing calendar of educational events and messaging opportunities</a:t>
            </a:r>
            <a:r>
              <a:rPr lang="en-US" baseline="0" dirty="0" smtClean="0"/>
              <a:t> that share useful information about behavioral health and wellness and suicide prevention. </a:t>
            </a:r>
          </a:p>
          <a:p>
            <a:pPr marL="171450" indent="-171450">
              <a:buFont typeface="Arial" charset="0"/>
              <a:buChar char="•"/>
            </a:pPr>
            <a:r>
              <a:rPr lang="en-US" baseline="0" dirty="0" smtClean="0"/>
              <a:t>Topics can include knowing the signs of suicide and how to help, tips for coping with stress and managing conflict, and information about healthy lifestyles and creating balance.</a:t>
            </a:r>
          </a:p>
          <a:p>
            <a:pPr marL="171450" indent="-171450">
              <a:buFont typeface="Arial" charset="0"/>
              <a:buChar char="•"/>
            </a:pPr>
            <a:r>
              <a:rPr lang="en-US" baseline="0" dirty="0" smtClean="0"/>
              <a:t>Venues can include wellness fairs or events, brown bag lunch presentations, and sharing articles via social media, the intranet, or within newsletters.</a:t>
            </a:r>
          </a:p>
          <a:p>
            <a:pPr marL="171450" indent="-171450">
              <a:buFont typeface="Arial" charset="0"/>
              <a:buChar char="•"/>
            </a:pPr>
            <a:r>
              <a:rPr lang="en-US" baseline="0" dirty="0" smtClean="0"/>
              <a:t>The conversations we have day to day can have a big impact on how comfortable people are talking about mental health and suicide and can contribute to the stigma that makes many people reluctant to seek help for their challenges. Learn about ways to talk about mental health and suicide that help reduce stigma. The Each Mind Matters web site is a great place to start</a:t>
            </a:r>
            <a:r>
              <a:rPr lang="en-US" baseline="0" dirty="0" smtClean="0"/>
              <a:t>.</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15</a:t>
            </a:fld>
            <a:endParaRPr lang="en-US" dirty="0"/>
          </a:p>
        </p:txBody>
      </p:sp>
    </p:spTree>
    <p:extLst>
      <p:ext uri="{BB962C8B-B14F-4D97-AF65-F5344CB8AC3E}">
        <p14:creationId xmlns:p14="http://schemas.microsoft.com/office/powerpoint/2010/main" val="1654527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i="1" dirty="0" smtClean="0"/>
              <a:t>Do you have fire drills</a:t>
            </a:r>
            <a:r>
              <a:rPr lang="en-US" i="1" baseline="0" dirty="0" smtClean="0"/>
              <a:t> to make sure everyone gets out safely in the event of a fire or other disaster?</a:t>
            </a:r>
          </a:p>
          <a:p>
            <a:pPr marL="171450" indent="-171450">
              <a:buFont typeface="Arial" charset="0"/>
              <a:buChar char="•"/>
            </a:pPr>
            <a:r>
              <a:rPr lang="en-US" i="1" baseline="0" dirty="0" smtClean="0"/>
              <a:t>Do you have policies and protocols in place to protect workers against injuries on the job?</a:t>
            </a:r>
          </a:p>
          <a:p>
            <a:pPr marL="171450" indent="-171450">
              <a:buFont typeface="Arial" charset="0"/>
              <a:buChar char="•"/>
            </a:pPr>
            <a:endParaRPr lang="en-US" i="0"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Planning</a:t>
            </a:r>
            <a:r>
              <a:rPr lang="en-US" baseline="0" dirty="0" smtClean="0"/>
              <a:t> for a crisis related to mental health or suicide, like planning escape routes in the event of a fire, </a:t>
            </a:r>
            <a:r>
              <a:rPr lang="en-US" dirty="0" smtClean="0"/>
              <a:t>supports</a:t>
            </a:r>
            <a:r>
              <a:rPr lang="en-US" baseline="0" dirty="0" smtClean="0"/>
              <a:t> </a:t>
            </a:r>
            <a:r>
              <a:rPr lang="en-US" baseline="0" dirty="0" smtClean="0"/>
              <a:t>not only the person in crisis, but everyone around them who is in a position to help.</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Review policies about medical leave, ensure policies don</a:t>
            </a:r>
            <a:r>
              <a:rPr lang="mr-IN" baseline="0" dirty="0" smtClean="0"/>
              <a:t>’</a:t>
            </a:r>
            <a:r>
              <a:rPr lang="en-US" baseline="0" dirty="0" smtClean="0"/>
              <a:t>t discriminate against behavioral health issues. Consider where accommodations can be made to support a person during a crisis, and as they reintegrate back to work after the crisis has passed.</a:t>
            </a:r>
          </a:p>
          <a:p>
            <a:pPr marL="171450" indent="-171450">
              <a:buFont typeface="Arial" charset="0"/>
              <a:buChar char="•"/>
            </a:pPr>
            <a:r>
              <a:rPr lang="en-US" baseline="0" dirty="0" smtClean="0"/>
              <a:t>Make the plan </a:t>
            </a:r>
            <a:r>
              <a:rPr lang="en-US" baseline="0" dirty="0"/>
              <a:t>specific, update it regularly, and make sure managers and supervisors have it</a:t>
            </a:r>
            <a:r>
              <a:rPr lang="en-US" baseline="0" dirty="0" smtClean="0"/>
              <a:t>.</a:t>
            </a:r>
            <a:endParaRPr lang="en-US" baseline="0" dirty="0"/>
          </a:p>
          <a:p>
            <a:pPr marL="171450" indent="-171450">
              <a:buFont typeface="Arial" charset="0"/>
              <a:buChar char="•"/>
            </a:pPr>
            <a:r>
              <a:rPr lang="en-US" dirty="0"/>
              <a:t>Plan</a:t>
            </a:r>
            <a:r>
              <a:rPr lang="en-US" baseline="0" dirty="0"/>
              <a:t> for safety for the individual in crisis, including their access to lethal means in the workplace. Encourage them to remove guns and pills from their home </a:t>
            </a:r>
            <a:r>
              <a:rPr lang="mr-IN" baseline="0" dirty="0"/>
              <a:t>–</a:t>
            </a:r>
            <a:r>
              <a:rPr lang="en-US" baseline="0" dirty="0"/>
              <a:t> they can ask a trusted person to hold on to them until they are in a better place. </a:t>
            </a:r>
          </a:p>
          <a:p>
            <a:pPr marL="171450" indent="-171450">
              <a:buFont typeface="Arial" charset="0"/>
              <a:buChar char="•"/>
            </a:pPr>
            <a:r>
              <a:rPr lang="en-US" baseline="0" dirty="0" smtClean="0"/>
              <a:t>Proactively plan for offering more support and messaging during times of stress </a:t>
            </a:r>
            <a:r>
              <a:rPr lang="mr-IN" baseline="0" dirty="0" smtClean="0"/>
              <a:t>–</a:t>
            </a:r>
            <a:r>
              <a:rPr lang="en-US" baseline="0" dirty="0" smtClean="0"/>
              <a:t> economic down turns, layoffs and furloughs, as well as events that happen outside the workplace </a:t>
            </a:r>
            <a:r>
              <a:rPr lang="en-US" baseline="0" dirty="0" smtClean="0"/>
              <a:t>that may deeply impact employees</a:t>
            </a:r>
            <a:endParaRPr lang="en-US" baseline="0" dirty="0" smtClean="0"/>
          </a:p>
          <a:p>
            <a:pPr marL="171450" indent="-171450">
              <a:buFont typeface="Arial" charset="0"/>
              <a:buChar char="•"/>
            </a:pP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16</a:t>
            </a:fld>
            <a:endParaRPr lang="en-US" dirty="0"/>
          </a:p>
        </p:txBody>
      </p:sp>
    </p:spTree>
    <p:extLst>
      <p:ext uri="{BB962C8B-B14F-4D97-AF65-F5344CB8AC3E}">
        <p14:creationId xmlns:p14="http://schemas.microsoft.com/office/powerpoint/2010/main" val="737542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Many of us</a:t>
            </a:r>
            <a:r>
              <a:rPr lang="en-US" baseline="0" dirty="0" smtClean="0"/>
              <a:t> have been impacted by the loss of someone to suicide. It may have been someone close to us, or someone we knew in passing. Even the death of someone we never knew personally, such as a celebrity, can lead to significant distress and even the risk of contagion </a:t>
            </a:r>
            <a:r>
              <a:rPr lang="mr-IN" baseline="0" dirty="0" smtClean="0"/>
              <a:t>–</a:t>
            </a:r>
            <a:r>
              <a:rPr lang="en-US" baseline="0" dirty="0" smtClean="0"/>
              <a:t> additional suicide deaths related to the loss. Survivors of suicide loss experience complicated grief that sets it apart from other causes of death, which may include intense feelings of guilt or shame</a:t>
            </a:r>
            <a:r>
              <a:rPr lang="en-US" baseline="0" dirty="0" smtClean="0"/>
              <a:t>.</a:t>
            </a:r>
            <a:endParaRPr lang="en-US" baseline="0" dirty="0" smtClean="0"/>
          </a:p>
          <a:p>
            <a:pPr marL="171450" indent="-171450">
              <a:buFont typeface="Arial" charset="0"/>
              <a:buChar char="•"/>
            </a:pPr>
            <a:r>
              <a:rPr lang="en-US" baseline="0" dirty="0" smtClean="0"/>
              <a:t>How a suicide is talked about, how information is shared, and whether resources to support the bereaved are readily available, can all help alleviate distress and connect people with useful information, services, and supports</a:t>
            </a:r>
            <a:r>
              <a:rPr lang="en-US" baseline="0" dirty="0" smtClean="0"/>
              <a:t>.</a:t>
            </a:r>
            <a:endParaRPr lang="en-US" baseline="0" dirty="0" smtClean="0"/>
          </a:p>
          <a:p>
            <a:pPr marL="171450" indent="-171450">
              <a:buFont typeface="Arial" charset="0"/>
              <a:buChar char="•"/>
            </a:pPr>
            <a:r>
              <a:rPr lang="en-US" baseline="0" dirty="0" smtClean="0"/>
              <a:t>A </a:t>
            </a:r>
            <a:r>
              <a:rPr lang="en-US" baseline="0" dirty="0" err="1" smtClean="0"/>
              <a:t>postvention</a:t>
            </a:r>
            <a:r>
              <a:rPr lang="en-US" baseline="0" dirty="0" smtClean="0"/>
              <a:t> plan supports everyone in the workplace, from managers and supervisors who must offer leadership to employees who are in distress. Having the steps laid out ahead of time reduces unnecessary stress, and potential delays in effective response, during a crisis. </a:t>
            </a:r>
          </a:p>
          <a:p>
            <a:pPr marL="171450" indent="-171450">
              <a:buFont typeface="Arial" charset="0"/>
              <a:buChar char="•"/>
            </a:pPr>
            <a:r>
              <a:rPr lang="en-US" baseline="0" dirty="0" err="1" smtClean="0"/>
              <a:t>Postvention</a:t>
            </a:r>
            <a:r>
              <a:rPr lang="en-US" baseline="0" dirty="0" smtClean="0"/>
              <a:t> plan elements </a:t>
            </a:r>
            <a:r>
              <a:rPr lang="en-US" baseline="0" dirty="0" smtClean="0"/>
              <a:t>include:</a:t>
            </a:r>
          </a:p>
          <a:p>
            <a:pPr marL="628650" lvl="1" indent="-171450">
              <a:buFont typeface="Arial" charset="0"/>
              <a:buChar char="•"/>
            </a:pPr>
            <a:r>
              <a:rPr lang="en-US" baseline="0" dirty="0" smtClean="0"/>
              <a:t>How </a:t>
            </a:r>
            <a:r>
              <a:rPr lang="en-US" baseline="0" dirty="0" smtClean="0"/>
              <a:t>information </a:t>
            </a:r>
            <a:r>
              <a:rPr lang="en-US" baseline="0" dirty="0" smtClean="0"/>
              <a:t>will </a:t>
            </a:r>
            <a:r>
              <a:rPr lang="en-US" baseline="0" dirty="0" smtClean="0"/>
              <a:t>be </a:t>
            </a:r>
            <a:r>
              <a:rPr lang="en-US" baseline="0" dirty="0" smtClean="0"/>
              <a:t>communicated. </a:t>
            </a:r>
            <a:r>
              <a:rPr lang="en-US" baseline="0" dirty="0" smtClean="0"/>
              <a:t>Developing a template email letter or memo </a:t>
            </a:r>
            <a:r>
              <a:rPr lang="en-US" baseline="0" dirty="0" smtClean="0"/>
              <a:t>facilitates </a:t>
            </a:r>
            <a:r>
              <a:rPr lang="en-US" baseline="0" dirty="0" smtClean="0"/>
              <a:t>timely and compassionate messaging about the death.</a:t>
            </a:r>
          </a:p>
          <a:p>
            <a:pPr marL="628650" lvl="1" indent="-171450">
              <a:buFont typeface="Arial" charset="0"/>
              <a:buChar char="•"/>
            </a:pPr>
            <a:r>
              <a:rPr lang="en-US" baseline="0" dirty="0" smtClean="0"/>
              <a:t>Listing </a:t>
            </a:r>
            <a:r>
              <a:rPr lang="en-US" baseline="0" dirty="0" smtClean="0"/>
              <a:t>of suicide support resources, including loss survivor programs, counselors with experience in suicide bereavement, faith community resources, and others that can be readily shared.</a:t>
            </a:r>
          </a:p>
          <a:p>
            <a:pPr marL="628650" lvl="1" indent="-171450">
              <a:buFont typeface="Arial" charset="0"/>
              <a:buChar char="•"/>
            </a:pPr>
            <a:r>
              <a:rPr lang="en-US" baseline="0" dirty="0" smtClean="0"/>
              <a:t>Considerations for how the deceased may be memorialized at work that avoid inadvertently glorifying the death or that treat the death differently from others.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17</a:t>
            </a:fld>
            <a:endParaRPr lang="en-US" dirty="0"/>
          </a:p>
        </p:txBody>
      </p:sp>
    </p:spTree>
    <p:extLst>
      <p:ext uri="{BB962C8B-B14F-4D97-AF65-F5344CB8AC3E}">
        <p14:creationId xmlns:p14="http://schemas.microsoft.com/office/powerpoint/2010/main" val="146372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safe and supportive workplace looks like this</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18</a:t>
            </a:fld>
            <a:endParaRPr lang="en-US" dirty="0"/>
          </a:p>
        </p:txBody>
      </p:sp>
    </p:spTree>
    <p:extLst>
      <p:ext uri="{BB962C8B-B14F-4D97-AF65-F5344CB8AC3E}">
        <p14:creationId xmlns:p14="http://schemas.microsoft.com/office/powerpoint/2010/main" val="1051952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Know the Signs and other Each Mind Matters materials </a:t>
            </a:r>
            <a:r>
              <a:rPr lang="en-US" sz="1200" baseline="0" dirty="0" smtClean="0"/>
              <a:t>can support several of these strategies</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All are </a:t>
            </a:r>
            <a:r>
              <a:rPr lang="en-US" dirty="0" smtClean="0"/>
              <a:t>available in a variety of languages and cultural</a:t>
            </a:r>
            <a:r>
              <a:rPr lang="en-US" baseline="0" dirty="0" smtClean="0"/>
              <a:t> perspectives</a:t>
            </a:r>
            <a:r>
              <a:rPr lang="en-US" dirty="0" smtClean="0"/>
              <a:t>, for free download from </a:t>
            </a:r>
            <a:r>
              <a:rPr lang="en-US" baseline="0" dirty="0" smtClean="0"/>
              <a:t>the Resource Center at </a:t>
            </a:r>
            <a:r>
              <a:rPr lang="en-US" baseline="0" dirty="0" err="1" smtClean="0"/>
              <a:t>EachMindMatters.org</a:t>
            </a:r>
            <a:r>
              <a:rPr lang="en-US" baseline="0" dirty="0" smtClean="0"/>
              <a:t> </a:t>
            </a:r>
            <a:endParaRPr lang="en-US" baseline="0" dirty="0" smtClean="0"/>
          </a:p>
        </p:txBody>
      </p:sp>
      <p:sp>
        <p:nvSpPr>
          <p:cNvPr id="4" name="Slide Number Placeholder 3"/>
          <p:cNvSpPr>
            <a:spLocks noGrp="1"/>
          </p:cNvSpPr>
          <p:nvPr>
            <p:ph type="sldNum" sz="quarter" idx="10"/>
          </p:nvPr>
        </p:nvSpPr>
        <p:spPr/>
        <p:txBody>
          <a:bodyPr/>
          <a:lstStyle/>
          <a:p>
            <a:fld id="{4446471A-CCD9-4E8D-8FD0-581B0D5DAF04}" type="slidenum">
              <a:rPr lang="en-US" smtClean="0"/>
              <a:t>19</a:t>
            </a:fld>
            <a:endParaRPr lang="en-US"/>
          </a:p>
        </p:txBody>
      </p:sp>
    </p:spTree>
    <p:extLst>
      <p:ext uri="{BB962C8B-B14F-4D97-AF65-F5344CB8AC3E}">
        <p14:creationId xmlns:p14="http://schemas.microsoft.com/office/powerpoint/2010/main" val="3166424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Know</a:t>
            </a:r>
            <a:r>
              <a:rPr lang="en-US" sz="1200" baseline="0" dirty="0"/>
              <a:t> the Signs is part of </a:t>
            </a:r>
            <a:r>
              <a:rPr lang="en-US" sz="1200" dirty="0"/>
              <a:t>Each Mind Matters: California's Mental Health Movement, which serves as the megaphone to amplify the voices of all people who want to put an end to stigma related to mental health and create a community where everyone feels comfortable reaching out for the support they deserve. Each Mind Matters is the umbrella in which all the resource information and campaign materials we’ll speak about falls under and assists you in targeting the different lifespans and diverse communities we’ll talk about in just a moment.</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21FE3293-A54E-4048-A90D-E13BB8DC46E1}" type="slidenum">
              <a:rPr lang="en-US">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3192982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Each Mind Matters (EMM) collection on Resources for Workplace Suicide Prevention</a:t>
            </a:r>
          </a:p>
          <a:p>
            <a:r>
              <a:rPr lang="en-US" sz="1200" u="sng" kern="1200" dirty="0" smtClean="0">
                <a:solidFill>
                  <a:schemeClr val="tx1"/>
                </a:solidFill>
                <a:effectLst/>
                <a:latin typeface="+mn-lt"/>
                <a:ea typeface="+mn-ea"/>
                <a:cs typeface="+mn-cs"/>
                <a:hlinkClick r:id="rId3"/>
              </a:rPr>
              <a:t>https://www.eachmindmatters.org/change-agents/resources-for-workplace-suicide-prevention/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20</a:t>
            </a:fld>
            <a:endParaRPr lang="en-US" dirty="0"/>
          </a:p>
        </p:txBody>
      </p:sp>
    </p:spTree>
    <p:extLst>
      <p:ext uri="{BB962C8B-B14F-4D97-AF65-F5344CB8AC3E}">
        <p14:creationId xmlns:p14="http://schemas.microsoft.com/office/powerpoint/2010/main" val="3378367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endParaRPr lang="en-US" baseline="0" dirty="0"/>
          </a:p>
          <a:p>
            <a:r>
              <a:rPr lang="en-US" dirty="0"/>
              <a:t>Time for taking questions and comments.</a:t>
            </a:r>
          </a:p>
        </p:txBody>
      </p:sp>
      <p:sp>
        <p:nvSpPr>
          <p:cNvPr id="4" name="Slide Number Placeholder 3"/>
          <p:cNvSpPr>
            <a:spLocks noGrp="1"/>
          </p:cNvSpPr>
          <p:nvPr>
            <p:ph type="sldNum" sz="quarter" idx="10"/>
          </p:nvPr>
        </p:nvSpPr>
        <p:spPr/>
        <p:txBody>
          <a:bodyPr/>
          <a:lstStyle/>
          <a:p>
            <a:pPr>
              <a:defRPr/>
            </a:pPr>
            <a:fld id="{21FE3293-A54E-4048-A90D-E13BB8DC46E1}" type="slidenum">
              <a:rPr lang="en-US">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19298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latin typeface="+mn-lt"/>
                <a:ea typeface="Segoe UI" panose="020B0502040204020203" pitchFamily="34" charset="0"/>
                <a:cs typeface="Segoe UI" panose="020B0502040204020203" pitchFamily="34" charset="0"/>
              </a:rPr>
              <a:t>Know the Signs </a:t>
            </a:r>
            <a:r>
              <a:rPr lang="en-US" sz="1200" kern="1200" dirty="0">
                <a:solidFill>
                  <a:schemeClr val="tx1"/>
                </a:solidFill>
                <a:latin typeface="+mn-lt"/>
                <a:ea typeface="Segoe UI" panose="020B0502040204020203" pitchFamily="34" charset="0"/>
                <a:cs typeface="Segoe UI" panose="020B0502040204020203" pitchFamily="34" charset="0"/>
              </a:rPr>
              <a:t>is a California-based, statewide suicide prevention social marketing campaign. Its overall goal is to prepare more Californians to prevent suicide by encouraging them to know the warning signs, find the words to reach out to someone in crisis and reach out to local resources. </a:t>
            </a:r>
          </a:p>
          <a:p>
            <a:endParaRPr lang="en-US" sz="1200" kern="1200" dirty="0">
              <a:solidFill>
                <a:schemeClr val="tx1"/>
              </a:solidFill>
              <a:latin typeface="+mn-lt"/>
              <a:ea typeface="Segoe UI" panose="020B0502040204020203" pitchFamily="34" charset="0"/>
              <a:cs typeface="Segoe UI" panose="020B0502040204020203" pitchFamily="34" charset="0"/>
            </a:endParaRPr>
          </a:p>
          <a:p>
            <a:r>
              <a:rPr lang="en-US" sz="1200" kern="1200" dirty="0">
                <a:solidFill>
                  <a:schemeClr val="tx1"/>
                </a:solidFill>
                <a:latin typeface="+mn-lt"/>
                <a:ea typeface="Segoe UI" panose="020B0502040204020203" pitchFamily="34" charset="0"/>
                <a:cs typeface="Segoe UI" panose="020B0502040204020203" pitchFamily="34" charset="0"/>
              </a:rPr>
              <a:t>It is important to note that all of the materials are designed to reach the “helpers”- not the person at risk.  Helpers are family and friends and others close to the person at risk that are in a position to recognize signs and intervene.</a:t>
            </a:r>
          </a:p>
          <a:p>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3</a:t>
            </a:fld>
            <a:endParaRPr lang="en-US" dirty="0"/>
          </a:p>
        </p:txBody>
      </p:sp>
    </p:spTree>
    <p:extLst>
      <p:ext uri="{BB962C8B-B14F-4D97-AF65-F5344CB8AC3E}">
        <p14:creationId xmlns:p14="http://schemas.microsoft.com/office/powerpoint/2010/main" val="2182690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agenda items</a:t>
            </a:r>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4</a:t>
            </a:fld>
            <a:endParaRPr lang="en-US" dirty="0"/>
          </a:p>
        </p:txBody>
      </p:sp>
    </p:spTree>
    <p:extLst>
      <p:ext uri="{BB962C8B-B14F-4D97-AF65-F5344CB8AC3E}">
        <p14:creationId xmlns:p14="http://schemas.microsoft.com/office/powerpoint/2010/main" val="1091644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For</a:t>
            </a:r>
            <a:r>
              <a:rPr lang="en-US" baseline="0" dirty="0"/>
              <a:t> a long time suicide rates increased with age, with older adults having the highest rates.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70% of suicide deaths are among working age adults</a:t>
            </a:r>
          </a:p>
          <a:p>
            <a:pPr marL="171450" indent="-171450">
              <a:buFont typeface="Arial" charset="0"/>
              <a:buChar char="•"/>
            </a:pPr>
            <a:r>
              <a:rPr lang="en-US" baseline="0" dirty="0" smtClean="0"/>
              <a:t>In </a:t>
            </a:r>
            <a:r>
              <a:rPr lang="en-US" baseline="0" dirty="0"/>
              <a:t>the last 10 years the rate of suicide among working age adults has been increasing rapidly, more than any other group</a:t>
            </a:r>
            <a:r>
              <a:rPr lang="en-US" baseline="0" dirty="0" smtClean="0"/>
              <a:t>.</a:t>
            </a:r>
          </a:p>
          <a:p>
            <a:pPr marL="171450" indent="-171450">
              <a:buFont typeface="Arial" charset="0"/>
              <a:buChar char="•"/>
            </a:pPr>
            <a:r>
              <a:rPr lang="en-US" baseline="0" dirty="0" smtClean="0"/>
              <a:t>Adults </a:t>
            </a:r>
            <a:r>
              <a:rPr lang="en-US" baseline="0" dirty="0"/>
              <a:t>in this age group don</a:t>
            </a:r>
            <a:r>
              <a:rPr lang="mr-IN" baseline="0" dirty="0"/>
              <a:t>’</a:t>
            </a:r>
            <a:r>
              <a:rPr lang="en-US" baseline="0" dirty="0"/>
              <a:t>t gather in schools or other settings where they are a captive audience </a:t>
            </a:r>
            <a:r>
              <a:rPr lang="mr-IN" baseline="0" dirty="0"/>
              <a:t>–</a:t>
            </a:r>
            <a:r>
              <a:rPr lang="en-US" baseline="0" dirty="0"/>
              <a:t> but most do go to work, whether at a large company or a small mom and pop.</a:t>
            </a:r>
          </a:p>
          <a:p>
            <a:pPr marL="171450" indent="-171450">
              <a:buFont typeface="Arial" charset="0"/>
              <a:buChar char="•"/>
            </a:pPr>
            <a:r>
              <a:rPr lang="en-US" baseline="0" dirty="0"/>
              <a:t>Many are balancing significant family and financial obligations with the many hours each day spent at work, or commuting to and from work.</a:t>
            </a:r>
          </a:p>
          <a:p>
            <a:endParaRPr lang="en-US" dirty="0"/>
          </a:p>
        </p:txBody>
      </p:sp>
      <p:sp>
        <p:nvSpPr>
          <p:cNvPr id="4" name="Slide Number Placeholder 3"/>
          <p:cNvSpPr>
            <a:spLocks noGrp="1"/>
          </p:cNvSpPr>
          <p:nvPr>
            <p:ph type="sldNum" sz="quarter" idx="10"/>
          </p:nvPr>
        </p:nvSpPr>
        <p:spPr/>
        <p:txBody>
          <a:bodyPr/>
          <a:lstStyle/>
          <a:p>
            <a:fld id="{EEBCAB54-7909-4B70-9BEC-38DC55547FCA}" type="slidenum">
              <a:rPr lang="en-US" smtClean="0"/>
              <a:t>5</a:t>
            </a:fld>
            <a:endParaRPr lang="en-US"/>
          </a:p>
        </p:txBody>
      </p:sp>
    </p:spTree>
    <p:extLst>
      <p:ext uri="{BB962C8B-B14F-4D97-AF65-F5344CB8AC3E}">
        <p14:creationId xmlns:p14="http://schemas.microsoft.com/office/powerpoint/2010/main" val="463778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Suicide prevention </a:t>
            </a:r>
            <a:r>
              <a:rPr lang="en-US" baseline="0" dirty="0" smtClean="0"/>
              <a:t>is </a:t>
            </a:r>
            <a:r>
              <a:rPr lang="en-US" baseline="0" dirty="0"/>
              <a:t>also good business: </a:t>
            </a:r>
            <a:r>
              <a:rPr lang="en-US" dirty="0"/>
              <a:t>As managers and leaders,</a:t>
            </a:r>
            <a:r>
              <a:rPr lang="en-US" baseline="0" dirty="0"/>
              <a:t> we want to do the right thing for our business and also for our </a:t>
            </a:r>
            <a:r>
              <a:rPr lang="en-US" baseline="0" dirty="0" smtClean="0"/>
              <a:t>employees</a:t>
            </a: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Employees are </a:t>
            </a:r>
            <a:r>
              <a:rPr lang="en-US" baseline="0" dirty="0"/>
              <a:t>the largest and most important investment in any </a:t>
            </a:r>
            <a:r>
              <a:rPr lang="en-US" baseline="0" dirty="0" smtClean="0"/>
              <a:t>business. </a:t>
            </a:r>
            <a:endParaRPr lang="en-US" baseline="0" dirty="0"/>
          </a:p>
          <a:p>
            <a:pPr marL="171450" indent="-171450">
              <a:buFont typeface="Arial" charset="0"/>
              <a:buChar char="•"/>
            </a:pPr>
            <a:r>
              <a:rPr lang="en-US" dirty="0"/>
              <a:t>The</a:t>
            </a:r>
            <a:r>
              <a:rPr lang="en-US" baseline="0" dirty="0"/>
              <a:t> workplace can foster </a:t>
            </a:r>
            <a:r>
              <a:rPr lang="en-US" baseline="0" dirty="0" smtClean="0"/>
              <a:t>protective </a:t>
            </a:r>
            <a:r>
              <a:rPr lang="en-US" baseline="0" dirty="0" smtClean="0"/>
              <a:t>factors against suicide, including a sense of a </a:t>
            </a:r>
            <a:r>
              <a:rPr lang="en-US" baseline="0" dirty="0"/>
              <a:t>sense of satisfaction and </a:t>
            </a:r>
            <a:r>
              <a:rPr lang="en-US" baseline="0" dirty="0" smtClean="0"/>
              <a:t>purpose as well as </a:t>
            </a:r>
            <a:r>
              <a:rPr lang="en-US" dirty="0" smtClean="0"/>
              <a:t>a </a:t>
            </a:r>
            <a:r>
              <a:rPr lang="en-US" dirty="0"/>
              <a:t>sense</a:t>
            </a:r>
            <a:r>
              <a:rPr lang="en-US" baseline="0" dirty="0"/>
              <a:t> of belonging and community for employees </a:t>
            </a:r>
            <a:r>
              <a:rPr lang="en-US" baseline="0" dirty="0" smtClean="0"/>
              <a:t>that feel </a:t>
            </a:r>
            <a:r>
              <a:rPr lang="en-US" baseline="0" dirty="0"/>
              <a:t>supported and part of a </a:t>
            </a:r>
            <a:r>
              <a:rPr lang="en-US" baseline="0" dirty="0" smtClean="0"/>
              <a:t>team</a:t>
            </a:r>
            <a:endParaRPr lang="en-US" baseline="0" dirty="0" smtClean="0"/>
          </a:p>
          <a:p>
            <a:pPr marL="171450" indent="-171450">
              <a:buFont typeface="Arial" charset="0"/>
              <a:buChar char="•"/>
            </a:pPr>
            <a:r>
              <a:rPr lang="en-US" baseline="0" dirty="0" smtClean="0"/>
              <a:t>The </a:t>
            </a:r>
            <a:r>
              <a:rPr lang="en-US" baseline="0" dirty="0" smtClean="0"/>
              <a:t>affects of a suicide on employees can be emotionally devastating, and costly.</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6</a:t>
            </a:fld>
            <a:endParaRPr lang="en-US" dirty="0"/>
          </a:p>
        </p:txBody>
      </p:sp>
    </p:spTree>
    <p:extLst>
      <p:ext uri="{BB962C8B-B14F-4D97-AF65-F5344CB8AC3E}">
        <p14:creationId xmlns:p14="http://schemas.microsoft.com/office/powerpoint/2010/main" val="1427099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0" i="0" u="none" strike="noStrike" kern="1200" dirty="0" smtClean="0">
                <a:solidFill>
                  <a:schemeClr val="tx1"/>
                </a:solidFill>
                <a:effectLst/>
                <a:latin typeface="+mn-lt"/>
                <a:ea typeface="+mn-ea"/>
                <a:cs typeface="+mn-cs"/>
              </a:rPr>
              <a:t>Suicide also has economic costs,</a:t>
            </a:r>
            <a:r>
              <a:rPr lang="en-US" sz="1200" b="0" i="0" u="none" strike="noStrike" kern="1200" baseline="0" dirty="0" smtClean="0">
                <a:solidFill>
                  <a:schemeClr val="tx1"/>
                </a:solidFill>
                <a:effectLst/>
                <a:latin typeface="+mn-lt"/>
                <a:ea typeface="+mn-ea"/>
                <a:cs typeface="+mn-cs"/>
              </a:rPr>
              <a:t> including </a:t>
            </a:r>
            <a:r>
              <a:rPr lang="en-US" sz="1200" b="0" i="0" u="none" strike="noStrike" kern="1200" dirty="0" smtClean="0">
                <a:solidFill>
                  <a:schemeClr val="tx1"/>
                </a:solidFill>
                <a:effectLst/>
                <a:latin typeface="+mn-lt"/>
                <a:ea typeface="+mn-ea"/>
                <a:cs typeface="+mn-cs"/>
              </a:rPr>
              <a:t>medical costs for individuals and families, lost income for families, and lost productivity for employers.</a:t>
            </a:r>
          </a:p>
          <a:p>
            <a:pPr marL="171450" indent="-171450">
              <a:buFont typeface="Arial" charset="0"/>
              <a:buChar char="•"/>
            </a:pPr>
            <a:r>
              <a:rPr lang="en-US" sz="1200" b="0" i="0" u="none" strike="noStrike" kern="1200" dirty="0" smtClean="0">
                <a:solidFill>
                  <a:schemeClr val="tx1"/>
                </a:solidFill>
                <a:effectLst/>
                <a:latin typeface="+mn-lt"/>
                <a:ea typeface="+mn-ea"/>
                <a:cs typeface="+mn-cs"/>
              </a:rPr>
              <a:t>The costs of suicidal behaviors—and the savings that can result from preventing these behaviors—can help convince business leaders that suicide prevention is an investment that will save dollars as well as lives. </a:t>
            </a:r>
          </a:p>
          <a:p>
            <a:pPr marL="171450" indent="-171450">
              <a:buFont typeface="Arial" charset="0"/>
              <a:buChar char="•"/>
            </a:pPr>
            <a:r>
              <a:rPr lang="en-US" sz="1200" b="0" i="0" u="none" strike="noStrike" kern="1200" dirty="0" smtClean="0">
                <a:solidFill>
                  <a:schemeClr val="tx1"/>
                </a:solidFill>
                <a:effectLst/>
                <a:latin typeface="+mn-lt"/>
                <a:ea typeface="+mn-ea"/>
                <a:cs typeface="+mn-cs"/>
              </a:rPr>
              <a:t>For example, a recent study  revealed the following:</a:t>
            </a:r>
          </a:p>
          <a:p>
            <a:pPr marL="628650" lvl="1" indent="-171450">
              <a:buFont typeface="Arial" charset="0"/>
              <a:buChar char="•"/>
            </a:pPr>
            <a:r>
              <a:rPr lang="en-US" sz="1200" b="0" i="0" u="none" strike="noStrike" kern="1200" dirty="0" smtClean="0">
                <a:solidFill>
                  <a:schemeClr val="tx1"/>
                </a:solidFill>
                <a:effectLst/>
                <a:latin typeface="+mn-lt"/>
                <a:ea typeface="+mn-ea"/>
                <a:cs typeface="+mn-cs"/>
              </a:rPr>
              <a:t>The average cost of one suicide was $1,329,553.</a:t>
            </a:r>
          </a:p>
          <a:p>
            <a:pPr marL="628650" lvl="1" indent="-171450">
              <a:buFont typeface="Arial" charset="0"/>
              <a:buChar char="•"/>
            </a:pPr>
            <a:r>
              <a:rPr lang="en-US" sz="1200" b="0" i="0" u="none" strike="noStrike" kern="1200" dirty="0" smtClean="0">
                <a:solidFill>
                  <a:schemeClr val="tx1"/>
                </a:solidFill>
                <a:effectLst/>
                <a:latin typeface="+mn-lt"/>
                <a:ea typeface="+mn-ea"/>
                <a:cs typeface="+mn-cs"/>
              </a:rPr>
              <a:t>More than 97 percent of this cost was due to lost productivity. The remaining 3 percent were costs associated with medical treatment.</a:t>
            </a:r>
          </a:p>
          <a:p>
            <a:pPr marL="628650" lvl="1" indent="-171450">
              <a:buFont typeface="Arial" charset="0"/>
              <a:buChar char="•"/>
            </a:pPr>
            <a:r>
              <a:rPr lang="en-US" sz="1200" b="0" i="0" u="none" strike="noStrike" kern="1200" dirty="0" smtClean="0">
                <a:solidFill>
                  <a:schemeClr val="tx1"/>
                </a:solidFill>
                <a:effectLst/>
                <a:latin typeface="+mn-lt"/>
                <a:ea typeface="+mn-ea"/>
                <a:cs typeface="+mn-cs"/>
              </a:rPr>
              <a:t>The total cost of suicides and suicide attempts,  was $93.5 billion. This estimate accounts for the total known number of suicide deaths and attempts as well as accounting for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likely under-reporting</a:t>
            </a:r>
            <a:r>
              <a:rPr lang="en-US" sz="1200" b="0" i="0" u="none" strike="noStrike" kern="1200" baseline="0" dirty="0" smtClean="0">
                <a:solidFill>
                  <a:schemeClr val="tx1"/>
                </a:solidFill>
                <a:effectLst/>
                <a:latin typeface="+mn-lt"/>
                <a:ea typeface="+mn-ea"/>
                <a:cs typeface="+mn-cs"/>
              </a:rPr>
              <a:t> of suicidal behavior based on previous studies</a:t>
            </a:r>
            <a:endParaRPr lang="en-US" sz="1200" b="0" i="0" u="none" strike="noStrike" kern="1200" dirty="0" smtClean="0">
              <a:solidFill>
                <a:schemeClr val="tx1"/>
              </a:solidFill>
              <a:effectLst/>
              <a:latin typeface="+mn-lt"/>
              <a:ea typeface="+mn-ea"/>
              <a:cs typeface="+mn-cs"/>
            </a:endParaRPr>
          </a:p>
          <a:p>
            <a:pPr marL="171450" indent="-171450">
              <a:buFont typeface="Arial" charset="0"/>
              <a:buChar char="•"/>
            </a:pPr>
            <a:r>
              <a:rPr lang="en-US" sz="1200" b="0" i="0" u="none" strike="noStrike" kern="1200" dirty="0" smtClean="0">
                <a:solidFill>
                  <a:schemeClr val="tx1"/>
                </a:solidFill>
                <a:effectLst/>
                <a:latin typeface="+mn-lt"/>
                <a:ea typeface="+mn-ea"/>
                <a:cs typeface="+mn-cs"/>
              </a:rPr>
              <a:t>Every $1.00 spent on prevention and early intervention saved $2.50 in the cost of suicides.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6316F2-DC7C-45CB-9708-F1D53FDAE9AE}" type="slidenum">
              <a:rPr lang="en-US" smtClean="0"/>
              <a:t>7</a:t>
            </a:fld>
            <a:endParaRPr lang="en-US" dirty="0"/>
          </a:p>
        </p:txBody>
      </p:sp>
    </p:spTree>
    <p:extLst>
      <p:ext uri="{BB962C8B-B14F-4D97-AF65-F5344CB8AC3E}">
        <p14:creationId xmlns:p14="http://schemas.microsoft.com/office/powerpoint/2010/main" val="671326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 Comprehensive </a:t>
            </a:r>
            <a:r>
              <a:rPr lang="en-US" dirty="0"/>
              <a:t>Blueprint for Workplace Suicide Prevention </a:t>
            </a:r>
            <a:r>
              <a:rPr lang="en-US" baseline="0" dirty="0"/>
              <a:t>is part of a national public-private partnership, the Action Alliance for Suicide Prevention with Working Minds, the Suicide Prevention Resource Center, and the Jed Foundation. </a:t>
            </a:r>
          </a:p>
          <a:p>
            <a:pPr marL="171450" indent="-171450">
              <a:buFont typeface="Arial" charset="0"/>
              <a:buChar char="•"/>
            </a:pPr>
            <a:r>
              <a:rPr lang="en-US" baseline="0" dirty="0"/>
              <a:t>The Blueprint was adapted from the Air Force Suicide Prevention Program, a comprehensive program that demonstrated reductions in suicide, as well as other negative outcomes such as interpersonal violence and substance abuse</a:t>
            </a:r>
            <a:r>
              <a:rPr lang="en-US" baseline="0" dirty="0" smtClean="0"/>
              <a:t>.</a:t>
            </a:r>
            <a:endParaRPr lang="en-US" baseline="0" dirty="0"/>
          </a:p>
          <a:p>
            <a:pPr marL="171450" indent="-171450">
              <a:buFont typeface="Arial" charset="0"/>
              <a:buChar char="•"/>
            </a:pPr>
            <a:r>
              <a:rPr lang="en-US" baseline="0" dirty="0"/>
              <a:t>It outlines 8 areas of action that workplaces can take to promote suicide prevention. They include actions that can prevent problems from occurring as well as ways to promote healing and support after a crisis</a:t>
            </a:r>
            <a:r>
              <a:rPr lang="en-US" baseline="0" dirty="0" smtClean="0"/>
              <a:t>.</a:t>
            </a:r>
            <a:endParaRPr lang="en-US" baseline="0" dirty="0" smtClean="0"/>
          </a:p>
          <a:p>
            <a:pPr marL="171450" indent="-171450">
              <a:buFont typeface="Arial" charset="0"/>
              <a:buChar char="•"/>
            </a:pPr>
            <a:r>
              <a:rPr lang="en-US" baseline="0" dirty="0" smtClean="0"/>
              <a:t>We will delve into five strategies from this blueprint that you can do to take action at your workplace.</a:t>
            </a:r>
            <a:endParaRPr lang="en-US" dirty="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8</a:t>
            </a:fld>
            <a:endParaRPr lang="en-US" dirty="0"/>
          </a:p>
        </p:txBody>
      </p:sp>
    </p:spTree>
    <p:extLst>
      <p:ext uri="{BB962C8B-B14F-4D97-AF65-F5344CB8AC3E}">
        <p14:creationId xmlns:p14="http://schemas.microsoft.com/office/powerpoint/2010/main" val="616830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a:t>
            </a:r>
            <a:r>
              <a:rPr lang="en-US" baseline="0" dirty="0" smtClean="0"/>
              <a:t> </a:t>
            </a:r>
            <a:r>
              <a:rPr lang="en-US" dirty="0" smtClean="0"/>
              <a:t>comprehensive</a:t>
            </a:r>
            <a:r>
              <a:rPr lang="en-US" baseline="0" dirty="0" smtClean="0"/>
              <a:t> approach includes strategies that are upstream, midstream, and downstream </a:t>
            </a:r>
          </a:p>
          <a:p>
            <a:pPr marL="171450" indent="-171450">
              <a:buFont typeface="Arial" charset="0"/>
              <a:buChar char="•"/>
            </a:pPr>
            <a:r>
              <a:rPr lang="en-US" dirty="0" smtClean="0"/>
              <a:t>From </a:t>
            </a:r>
            <a:r>
              <a:rPr lang="en-US" dirty="0" smtClean="0"/>
              <a:t>the classic </a:t>
            </a:r>
            <a:r>
              <a:rPr lang="en-US" dirty="0"/>
              <a:t>public health</a:t>
            </a:r>
            <a:r>
              <a:rPr lang="en-US" baseline="0" dirty="0"/>
              <a:t> parable:</a:t>
            </a:r>
          </a:p>
          <a:p>
            <a:pPr marL="628650" lvl="1" indent="-171450">
              <a:buFont typeface="Arial" charset="0"/>
              <a:buChar char="•"/>
            </a:pPr>
            <a:r>
              <a:rPr lang="en-US" sz="1200" b="0" i="0" u="none" strike="noStrike" kern="1200" dirty="0">
                <a:solidFill>
                  <a:schemeClr val="tx1"/>
                </a:solidFill>
                <a:effectLst/>
                <a:latin typeface="+mn-lt"/>
                <a:ea typeface="+mn-ea"/>
                <a:cs typeface="+mn-cs"/>
              </a:rPr>
              <a:t>Imagine you’re standing on the edge of a river. Suddenly a flailing</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child floats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by. Without thinking, you dive in, grab the child, and swim to shore. Before you can recover another child comes floating by. You dive in and rescue her as well.</a:t>
            </a:r>
          </a:p>
          <a:p>
            <a:pPr marL="628650" lvl="1" indent="-171450">
              <a:buFont typeface="Arial" charset="0"/>
              <a:buChar char="•"/>
            </a:pPr>
            <a:r>
              <a:rPr lang="en-US" sz="1200" b="0" i="0" u="none" strike="noStrike" kern="1200" dirty="0">
                <a:solidFill>
                  <a:schemeClr val="tx1"/>
                </a:solidFill>
                <a:effectLst/>
                <a:latin typeface="+mn-lt"/>
                <a:ea typeface="+mn-ea"/>
                <a:cs typeface="+mn-cs"/>
              </a:rPr>
              <a:t>Then another child drifts into sight. . . and another. . .  and another.  </a:t>
            </a:r>
          </a:p>
          <a:p>
            <a:pPr marL="628650" lvl="1" indent="-171450">
              <a:buFont typeface="Arial" charset="0"/>
              <a:buChar char="•"/>
            </a:pPr>
            <a:r>
              <a:rPr lang="en-US" sz="1200" b="0" i="0" u="none" strike="noStrike" kern="1200" dirty="0">
                <a:solidFill>
                  <a:schemeClr val="tx1"/>
                </a:solidFill>
                <a:effectLst/>
                <a:latin typeface="+mn-lt"/>
                <a:ea typeface="+mn-ea"/>
                <a:cs typeface="+mn-cs"/>
              </a:rPr>
              <a:t>You call for help, and people take turns fishing out child after child. Hopefully before too long some wise person will ask: What</a:t>
            </a:r>
            <a:r>
              <a:rPr lang="en-US" sz="1200" b="0" i="0" u="none" strike="noStrike" kern="1200" baseline="0" dirty="0">
                <a:solidFill>
                  <a:schemeClr val="tx1"/>
                </a:solidFill>
                <a:effectLst/>
                <a:latin typeface="+mn-lt"/>
                <a:ea typeface="+mn-ea"/>
                <a:cs typeface="+mn-cs"/>
              </a:rPr>
              <a:t> is causing</a:t>
            </a:r>
            <a:r>
              <a:rPr lang="en-US" sz="1200" b="0" i="0" u="none" strike="noStrike" kern="1200" dirty="0">
                <a:solidFill>
                  <a:schemeClr val="tx1"/>
                </a:solidFill>
                <a:effectLst/>
                <a:latin typeface="+mn-lt"/>
                <a:ea typeface="+mn-ea"/>
                <a:cs typeface="+mn-cs"/>
              </a:rPr>
              <a:t> these children to fall into</a:t>
            </a:r>
            <a:r>
              <a:rPr lang="en-US" sz="1200" b="0" i="0" u="none" strike="noStrike" kern="1200" baseline="0" dirty="0">
                <a:solidFill>
                  <a:schemeClr val="tx1"/>
                </a:solidFill>
                <a:effectLst/>
                <a:latin typeface="+mn-lt"/>
                <a:ea typeface="+mn-ea"/>
                <a:cs typeface="+mn-cs"/>
              </a:rPr>
              <a:t> the river? </a:t>
            </a:r>
            <a:r>
              <a:rPr lang="en-US" sz="1200" b="0" i="0" u="none" strike="noStrike" kern="1200" dirty="0">
                <a:solidFill>
                  <a:schemeClr val="tx1"/>
                </a:solidFill>
                <a:effectLst/>
                <a:latin typeface="+mn-lt"/>
                <a:ea typeface="+mn-ea"/>
                <a:cs typeface="+mn-cs"/>
              </a:rPr>
              <a:t>The wise person heads upstream to find out.  </a:t>
            </a:r>
          </a:p>
          <a:p>
            <a:pPr marL="171450" indent="-171450">
              <a:buFont typeface="Arial" charset="0"/>
              <a:buChar char="•"/>
            </a:pPr>
            <a:r>
              <a:rPr lang="en-US" sz="1200" b="0" i="0" u="none" strike="noStrike" kern="1200" dirty="0">
                <a:solidFill>
                  <a:schemeClr val="tx1"/>
                </a:solidFill>
                <a:effectLst/>
                <a:latin typeface="+mn-lt"/>
                <a:ea typeface="+mn-ea"/>
                <a:cs typeface="+mn-cs"/>
              </a:rPr>
              <a:t>Strategies</a:t>
            </a:r>
            <a:r>
              <a:rPr lang="en-US" sz="1200" b="0" i="0" u="none" strike="noStrike" kern="1200" baseline="0" dirty="0">
                <a:solidFill>
                  <a:schemeClr val="tx1"/>
                </a:solidFill>
                <a:effectLst/>
                <a:latin typeface="+mn-lt"/>
                <a:ea typeface="+mn-ea"/>
                <a:cs typeface="+mn-cs"/>
              </a:rPr>
              <a:t> are needed upstream, to try and </a:t>
            </a:r>
            <a:r>
              <a:rPr lang="en-US" sz="1200" b="1" i="0" u="none" strike="noStrike" kern="1200" baseline="0" dirty="0">
                <a:solidFill>
                  <a:schemeClr val="tx1"/>
                </a:solidFill>
                <a:effectLst/>
                <a:latin typeface="+mn-lt"/>
                <a:ea typeface="+mn-ea"/>
                <a:cs typeface="+mn-cs"/>
              </a:rPr>
              <a:t>prevent </a:t>
            </a:r>
            <a:r>
              <a:rPr lang="en-US" sz="1200" b="0" i="0" u="none" strike="noStrike" kern="1200" baseline="0" dirty="0">
                <a:solidFill>
                  <a:schemeClr val="tx1"/>
                </a:solidFill>
                <a:effectLst/>
                <a:latin typeface="+mn-lt"/>
                <a:ea typeface="+mn-ea"/>
                <a:cs typeface="+mn-cs"/>
              </a:rPr>
              <a:t>the cause of the problem; midstream to </a:t>
            </a:r>
            <a:r>
              <a:rPr lang="en-US" sz="1200" b="1" i="0" u="none" strike="noStrike" kern="1200" baseline="0" dirty="0">
                <a:solidFill>
                  <a:schemeClr val="tx1"/>
                </a:solidFill>
                <a:effectLst/>
                <a:latin typeface="+mn-lt"/>
                <a:ea typeface="+mn-ea"/>
                <a:cs typeface="+mn-cs"/>
              </a:rPr>
              <a:t>intervene early </a:t>
            </a:r>
            <a:r>
              <a:rPr lang="en-US" sz="1200" b="0" i="0" u="none" strike="noStrike" kern="1200" baseline="0" dirty="0">
                <a:solidFill>
                  <a:schemeClr val="tx1"/>
                </a:solidFill>
                <a:effectLst/>
                <a:latin typeface="+mn-lt"/>
                <a:ea typeface="+mn-ea"/>
                <a:cs typeface="+mn-cs"/>
              </a:rPr>
              <a:t>to help those who are about to fall in, or who have fallen in as quickly as possible; and downstream to </a:t>
            </a:r>
            <a:r>
              <a:rPr lang="en-US" sz="1200" b="1" i="0" u="none" strike="noStrike" kern="1200" baseline="0" dirty="0">
                <a:solidFill>
                  <a:schemeClr val="tx1"/>
                </a:solidFill>
                <a:effectLst/>
                <a:latin typeface="+mn-lt"/>
                <a:ea typeface="+mn-ea"/>
                <a:cs typeface="+mn-cs"/>
              </a:rPr>
              <a:t>manage the crisis</a:t>
            </a:r>
            <a:r>
              <a:rPr lang="en-US" sz="1200" b="0" i="0" u="none" strike="noStrike" kern="1200" baseline="0" dirty="0">
                <a:solidFill>
                  <a:schemeClr val="tx1"/>
                </a:solidFill>
                <a:effectLst/>
                <a:latin typeface="+mn-lt"/>
                <a:ea typeface="+mn-ea"/>
                <a:cs typeface="+mn-cs"/>
              </a:rPr>
              <a:t>, pull out those who have been flailing for a while and help those who have just been pulled out to </a:t>
            </a:r>
            <a:r>
              <a:rPr lang="en-US" sz="1200" b="1" i="0" u="none" strike="noStrike" kern="1200" baseline="0" dirty="0">
                <a:solidFill>
                  <a:schemeClr val="tx1"/>
                </a:solidFill>
                <a:effectLst/>
                <a:latin typeface="+mn-lt"/>
                <a:ea typeface="+mn-ea"/>
                <a:cs typeface="+mn-cs"/>
              </a:rPr>
              <a:t>recover</a:t>
            </a:r>
            <a:r>
              <a:rPr lang="en-US" sz="1200" b="0" i="0" u="none" strike="noStrike" kern="1200" baseline="0" dirty="0" smtClean="0">
                <a:solidFill>
                  <a:schemeClr val="tx1"/>
                </a:solidFill>
                <a:effectLst/>
                <a:latin typeface="+mn-lt"/>
                <a:ea typeface="+mn-ea"/>
                <a:cs typeface="+mn-cs"/>
              </a:rPr>
              <a:t>.</a:t>
            </a:r>
            <a:endParaRPr lang="en-US" sz="1200" b="0" i="0" u="none" strike="noStrike" kern="1200" baseline="0" dirty="0" smtClean="0">
              <a:solidFill>
                <a:schemeClr val="tx1"/>
              </a:solidFill>
              <a:effectLst/>
              <a:latin typeface="+mn-lt"/>
              <a:ea typeface="+mn-ea"/>
              <a:cs typeface="+mn-cs"/>
            </a:endParaRPr>
          </a:p>
          <a:p>
            <a:pPr marL="171450" indent="-171450">
              <a:buFont typeface="Arial" charset="0"/>
              <a:buChar char="•"/>
            </a:pPr>
            <a:r>
              <a:rPr lang="en-US" sz="1200" b="0" i="0" u="none" strike="noStrike" kern="1200" baseline="0" dirty="0" smtClean="0">
                <a:solidFill>
                  <a:schemeClr val="tx1"/>
                </a:solidFill>
                <a:effectLst/>
                <a:latin typeface="+mn-lt"/>
                <a:ea typeface="+mn-ea"/>
                <a:cs typeface="+mn-cs"/>
              </a:rPr>
              <a:t>This presentation will focus on midstream and downstream approaches, but stay tuned as Each Mind Matters works with our partners in the coming year to support implementation of more upstream approaches.</a:t>
            </a:r>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t>9</a:t>
            </a:fld>
            <a:endParaRPr lang="en-US" dirty="0"/>
          </a:p>
        </p:txBody>
      </p:sp>
    </p:spTree>
    <p:extLst>
      <p:ext uri="{BB962C8B-B14F-4D97-AF65-F5344CB8AC3E}">
        <p14:creationId xmlns:p14="http://schemas.microsoft.com/office/powerpoint/2010/main" val="1374375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735226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303337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4094058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4984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4984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97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2482991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391127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1902797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2482300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853610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540129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2657549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C55A2A8-1699-F349-BD69-94D70798E06E}" type="slidenum">
              <a:rPr lang="en-US" smtClean="0"/>
              <a:t>‹#›</a:t>
            </a:fld>
            <a:endParaRPr lang="en-US" dirty="0"/>
          </a:p>
        </p:txBody>
      </p:sp>
    </p:spTree>
    <p:extLst>
      <p:ext uri="{BB962C8B-B14F-4D97-AF65-F5344CB8AC3E}">
        <p14:creationId xmlns:p14="http://schemas.microsoft.com/office/powerpoint/2010/main" val="8432853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emf"/><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1.jpeg"/><Relationship Id="rId5" Type="http://schemas.openxmlformats.org/officeDocument/2006/relationships/image" Target="../media/image2.jpeg"/><Relationship Id="rId6" Type="http://schemas.openxmlformats.org/officeDocument/2006/relationships/image" Target="../media/image3.png"/><Relationship Id="rId7" Type="http://schemas.openxmlformats.org/officeDocument/2006/relationships/image" Target="../media/image4.emf"/><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5A2A8-1699-F349-BD69-94D70798E06E}" type="slidenum">
              <a:rPr lang="en-US" smtClean="0"/>
              <a:t>‹#›</a:t>
            </a:fld>
            <a:endParaRPr lang="en-US" dirty="0"/>
          </a:p>
        </p:txBody>
      </p:sp>
      <p:sp>
        <p:nvSpPr>
          <p:cNvPr id="8" name="TextBox 7"/>
          <p:cNvSpPr txBox="1"/>
          <p:nvPr userDrawn="1"/>
        </p:nvSpPr>
        <p:spPr>
          <a:xfrm>
            <a:off x="355602" y="6224433"/>
            <a:ext cx="8877300" cy="221599"/>
          </a:xfrm>
          <a:prstGeom prst="rect">
            <a:avLst/>
          </a:prstGeom>
          <a:noFill/>
        </p:spPr>
        <p:txBody>
          <a:bodyPr wrap="square" rtlCol="0">
            <a:spAutoFit/>
          </a:bodyPr>
          <a:lstStyle/>
          <a:p>
            <a:pPr>
              <a:lnSpc>
                <a:spcPct val="70000"/>
              </a:lnSpc>
            </a:pPr>
            <a:r>
              <a:rPr lang="en-US" sz="1200" b="1" spc="300" dirty="0">
                <a:latin typeface="Arial"/>
                <a:cs typeface="Arial"/>
              </a:rPr>
              <a:t>Know the Signs </a:t>
            </a:r>
            <a:r>
              <a:rPr lang="en-US" sz="1200" b="1" spc="300" dirty="0">
                <a:solidFill>
                  <a:schemeClr val="accent6"/>
                </a:solidFill>
                <a:latin typeface="Arial"/>
                <a:cs typeface="Arial"/>
              </a:rPr>
              <a:t>&gt;&gt;</a:t>
            </a:r>
            <a:r>
              <a:rPr lang="en-US" sz="1200" b="1" spc="300" baseline="0" dirty="0">
                <a:solidFill>
                  <a:schemeClr val="accent6"/>
                </a:solidFill>
                <a:latin typeface="Arial"/>
                <a:cs typeface="Arial"/>
              </a:rPr>
              <a:t> </a:t>
            </a:r>
            <a:r>
              <a:rPr lang="en-US" sz="1200" b="1" spc="300" baseline="0" dirty="0">
                <a:latin typeface="Arial"/>
                <a:cs typeface="Arial"/>
              </a:rPr>
              <a:t>Find the Words </a:t>
            </a:r>
            <a:r>
              <a:rPr lang="en-US" sz="1200" b="1" spc="300" baseline="0" dirty="0">
                <a:solidFill>
                  <a:srgbClr val="F79646"/>
                </a:solidFill>
                <a:latin typeface="Arial"/>
                <a:cs typeface="Arial"/>
              </a:rPr>
              <a:t>&gt;&gt; </a:t>
            </a:r>
            <a:r>
              <a:rPr lang="en-US" sz="1200" b="1" spc="300" baseline="0" dirty="0">
                <a:latin typeface="Arial"/>
                <a:cs typeface="Arial"/>
              </a:rPr>
              <a:t>Reach Out</a:t>
            </a:r>
            <a:endParaRPr lang="en-US" sz="1200" spc="300" dirty="0">
              <a:latin typeface="Arial"/>
              <a:cs typeface="Arial"/>
            </a:endParaRPr>
          </a:p>
        </p:txBody>
      </p:sp>
      <p:cxnSp>
        <p:nvCxnSpPr>
          <p:cNvPr id="10" name="Straight Connector 9"/>
          <p:cNvCxnSpPr/>
          <p:nvPr userDrawn="1"/>
        </p:nvCxnSpPr>
        <p:spPr>
          <a:xfrm>
            <a:off x="457200" y="6139767"/>
            <a:ext cx="82296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5973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Picture 9" descr="EMMbotto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 y="184152"/>
            <a:ext cx="9148763" cy="996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2" name="Title Placeholder 1"/>
          <p:cNvSpPr>
            <a:spLocks noGrp="1"/>
          </p:cNvSpPr>
          <p:nvPr>
            <p:ph type="title"/>
          </p:nvPr>
        </p:nvSpPr>
        <p:spPr bwMode="auto">
          <a:xfrm>
            <a:off x="392116" y="234953"/>
            <a:ext cx="8294687" cy="893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16" y="1591734"/>
            <a:ext cx="8180387" cy="4544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3" y="6470653"/>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fontAlgn="base">
              <a:spcBef>
                <a:spcPct val="0"/>
              </a:spcBef>
              <a:spcAft>
                <a:spcPct val="0"/>
              </a:spcAft>
              <a:defRPr/>
            </a:pPr>
            <a:fld id="{D15D0FF0-DEE3-4998-8013-04A6AFABFDF5}" type="slidenum">
              <a:rPr lang="en-US" altLang="en-US">
                <a:solidFill>
                  <a:prstClr val="white"/>
                </a:solidFill>
                <a:ea typeface="Geneva" pitchFamily="127" charset="-128"/>
              </a:rPr>
              <a:pPr fontAlgn="base">
                <a:spcBef>
                  <a:spcPct val="0"/>
                </a:spcBef>
                <a:spcAft>
                  <a:spcPct val="0"/>
                </a:spcAft>
                <a:defRPr/>
              </a:pPr>
              <a:t>‹#›</a:t>
            </a:fld>
            <a:endParaRPr lang="en-US" altLang="en-US">
              <a:solidFill>
                <a:prstClr val="white"/>
              </a:solidFill>
              <a:ea typeface="Geneva" pitchFamily="127" charset="-128"/>
            </a:endParaRPr>
          </a:p>
        </p:txBody>
      </p:sp>
      <p:pic>
        <p:nvPicPr>
          <p:cNvPr id="2055" name="Picture 10" descr="color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3" descr="WHITEribbon.ai"/>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600" y="414869"/>
            <a:ext cx="1252538" cy="742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 descr="B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464300"/>
            <a:ext cx="9144000" cy="416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Picture 9" descr="EMMbotto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 y="184152"/>
            <a:ext cx="9148763" cy="996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2" name="Title Placeholder 1"/>
          <p:cNvSpPr>
            <a:spLocks noGrp="1"/>
          </p:cNvSpPr>
          <p:nvPr>
            <p:ph type="title"/>
          </p:nvPr>
        </p:nvSpPr>
        <p:spPr bwMode="auto">
          <a:xfrm>
            <a:off x="392116" y="234953"/>
            <a:ext cx="8294687" cy="893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506416" y="1591734"/>
            <a:ext cx="8180387" cy="4544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 name="Slide Number Placeholder 5"/>
          <p:cNvSpPr>
            <a:spLocks noGrp="1"/>
          </p:cNvSpPr>
          <p:nvPr>
            <p:ph type="sldNum" sz="quarter" idx="4"/>
          </p:nvPr>
        </p:nvSpPr>
        <p:spPr>
          <a:xfrm>
            <a:off x="6553203" y="6470653"/>
            <a:ext cx="2511425" cy="402167"/>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chemeClr val="bg1"/>
                </a:solidFill>
                <a:latin typeface="Arial" pitchFamily="34" charset="0"/>
                <a:cs typeface="Arial" pitchFamily="34" charset="0"/>
              </a:defRPr>
            </a:lvl1pPr>
          </a:lstStyle>
          <a:p>
            <a:pPr fontAlgn="base">
              <a:spcBef>
                <a:spcPct val="0"/>
              </a:spcBef>
              <a:spcAft>
                <a:spcPct val="0"/>
              </a:spcAft>
              <a:defRPr/>
            </a:pPr>
            <a:fld id="{D15D0FF0-DEE3-4998-8013-04A6AFABFDF5}" type="slidenum">
              <a:rPr lang="en-US" altLang="en-US">
                <a:solidFill>
                  <a:prstClr val="white"/>
                </a:solidFill>
                <a:ea typeface="Geneva" pitchFamily="127" charset="-128"/>
              </a:rPr>
              <a:pPr fontAlgn="base">
                <a:spcBef>
                  <a:spcPct val="0"/>
                </a:spcBef>
                <a:spcAft>
                  <a:spcPct val="0"/>
                </a:spcAft>
                <a:defRPr/>
              </a:pPr>
              <a:t>‹#›</a:t>
            </a:fld>
            <a:endParaRPr lang="en-US" altLang="en-US">
              <a:solidFill>
                <a:prstClr val="white"/>
              </a:solidFill>
              <a:ea typeface="Geneva" pitchFamily="127" charset="-128"/>
            </a:endParaRPr>
          </a:p>
        </p:txBody>
      </p:sp>
      <p:pic>
        <p:nvPicPr>
          <p:cNvPr id="2055" name="Picture 10" descr="color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103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Picture 3" descr="WHITEribbon.ai"/>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600" y="414869"/>
            <a:ext cx="1252538" cy="742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3" r:id="rId1"/>
    <p:sldLayoutId id="2147483665" r:id="rId2"/>
  </p:sldLayoutIdLst>
  <p:hf hdr="0" ftr="0" dt="0"/>
  <p:txStyles>
    <p:titleStyle>
      <a:lvl1pPr algn="l" defTabSz="457200" rtl="0" eaLnBrk="0" fontAlgn="base" hangingPunct="0">
        <a:spcBef>
          <a:spcPct val="0"/>
        </a:spcBef>
        <a:spcAft>
          <a:spcPct val="0"/>
        </a:spcAft>
        <a:defRPr sz="3800" kern="1200">
          <a:solidFill>
            <a:schemeClr val="bg1"/>
          </a:solidFill>
          <a:latin typeface="Arial"/>
          <a:ea typeface="Geneva" charset="0"/>
          <a:cs typeface="Arial"/>
        </a:defRPr>
      </a:lvl1pPr>
      <a:lvl2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2pPr>
      <a:lvl3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3pPr>
      <a:lvl4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4pPr>
      <a:lvl5pPr algn="l" defTabSz="457200" rtl="0" eaLnBrk="0" fontAlgn="base" hangingPunct="0">
        <a:spcBef>
          <a:spcPct val="0"/>
        </a:spcBef>
        <a:spcAft>
          <a:spcPct val="0"/>
        </a:spcAft>
        <a:defRPr sz="3800">
          <a:solidFill>
            <a:schemeClr val="bg1"/>
          </a:solidFill>
          <a:latin typeface="Arial" charset="0"/>
          <a:ea typeface="Geneva" charset="0"/>
          <a:cs typeface="Arial" pitchFamily="34" charset="0"/>
        </a:defRPr>
      </a:lvl5pPr>
      <a:lvl6pPr marL="457200" algn="l" defTabSz="457200" rtl="0" fontAlgn="base">
        <a:spcBef>
          <a:spcPct val="0"/>
        </a:spcBef>
        <a:spcAft>
          <a:spcPct val="0"/>
        </a:spcAft>
        <a:defRPr sz="3800">
          <a:solidFill>
            <a:schemeClr val="bg1"/>
          </a:solidFill>
          <a:latin typeface="Arial" charset="0"/>
          <a:ea typeface="Geneva" charset="0"/>
        </a:defRPr>
      </a:lvl6pPr>
      <a:lvl7pPr marL="914400" algn="l" defTabSz="457200" rtl="0" fontAlgn="base">
        <a:spcBef>
          <a:spcPct val="0"/>
        </a:spcBef>
        <a:spcAft>
          <a:spcPct val="0"/>
        </a:spcAft>
        <a:defRPr sz="3800">
          <a:solidFill>
            <a:schemeClr val="bg1"/>
          </a:solidFill>
          <a:latin typeface="Arial" charset="0"/>
          <a:ea typeface="Geneva" charset="0"/>
        </a:defRPr>
      </a:lvl7pPr>
      <a:lvl8pPr marL="1371600" algn="l" defTabSz="457200" rtl="0" fontAlgn="base">
        <a:spcBef>
          <a:spcPct val="0"/>
        </a:spcBef>
        <a:spcAft>
          <a:spcPct val="0"/>
        </a:spcAft>
        <a:defRPr sz="3800">
          <a:solidFill>
            <a:schemeClr val="bg1"/>
          </a:solidFill>
          <a:latin typeface="Arial" charset="0"/>
          <a:ea typeface="Geneva" charset="0"/>
        </a:defRPr>
      </a:lvl8pPr>
      <a:lvl9pPr marL="1828800" algn="l" defTabSz="457200" rtl="0" fontAlgn="base">
        <a:spcBef>
          <a:spcPct val="0"/>
        </a:spcBef>
        <a:spcAft>
          <a:spcPct val="0"/>
        </a:spcAft>
        <a:defRPr sz="3800">
          <a:solidFill>
            <a:schemeClr val="bg1"/>
          </a:solidFill>
          <a:latin typeface="Arial" charset="0"/>
          <a:ea typeface="Geneva" charset="0"/>
        </a:defRPr>
      </a:lvl9pPr>
    </p:titleStyle>
    <p:bodyStyle>
      <a:lvl1pPr marL="73025" indent="-228600"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a:ea typeface="Geneva" charset="0"/>
          <a:cs typeface="Arial"/>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a:ea typeface="Geneva" charset="0"/>
          <a:cs typeface="Arial"/>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a:ea typeface="Geneva" charset="0"/>
          <a:cs typeface="Arial"/>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a:ea typeface="Geneva" charset="0"/>
          <a:cs typeface="Arial"/>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file://localhost/Users/administrator/Desktop/Each-Mind-Matters-and-SanaMente-Logos-and-Brand-Guidelines/EMM2015.png"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www.livingworks.net/" TargetMode="External"/><Relationship Id="rId4" Type="http://schemas.openxmlformats.org/officeDocument/2006/relationships/hyperlink" Target="http://www.qprinstitute.com/" TargetMode="External"/><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g"/><Relationship Id="rId7" Type="http://schemas.openxmlformats.org/officeDocument/2006/relationships/image" Target="../media/image21.jpeg"/><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eachmindmatters.org/change-agents/resources-for-workplace-suicide-prevention/" TargetMode="External"/><Relationship Id="rId4" Type="http://schemas.openxmlformats.org/officeDocument/2006/relationships/hyperlink" Target="http://www.suicideispreventable.org/" TargetMode="External"/><Relationship Id="rId5" Type="http://schemas.openxmlformats.org/officeDocument/2006/relationships/hyperlink" Target="https://www.livingworks.net/" TargetMode="External"/><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file://localhost/Users/administrator/Desktop/KTS%20Outcomes%20ppt/KTS%20Outcomes%201%201-01.png" TargetMode="External"/><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2-CALM-0674_Powerpoint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33" y="11293"/>
            <a:ext cx="8877300" cy="6619875"/>
          </a:xfrm>
          <a:prstGeom prst="rect">
            <a:avLst/>
          </a:prstGeom>
          <a:ln w="76200" cmpd="sng">
            <a:solidFill>
              <a:srgbClr val="FFFFFF"/>
            </a:solidFill>
          </a:ln>
        </p:spPr>
      </p:pic>
      <p:sp>
        <p:nvSpPr>
          <p:cNvPr id="2" name="Title 1"/>
          <p:cNvSpPr>
            <a:spLocks noGrp="1"/>
          </p:cNvSpPr>
          <p:nvPr>
            <p:ph type="ctrTitle"/>
          </p:nvPr>
        </p:nvSpPr>
        <p:spPr/>
        <p:txBody>
          <a:bodyPr/>
          <a:lstStyle/>
          <a:p>
            <a:r>
              <a:rPr lang="en-US" dirty="0"/>
              <a:t> </a:t>
            </a:r>
          </a:p>
        </p:txBody>
      </p:sp>
      <p:cxnSp>
        <p:nvCxnSpPr>
          <p:cNvPr id="7" name="Straight Connector 6"/>
          <p:cNvCxnSpPr/>
          <p:nvPr/>
        </p:nvCxnSpPr>
        <p:spPr>
          <a:xfrm>
            <a:off x="4052614" y="1571407"/>
            <a:ext cx="0" cy="317449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252225" y="1502784"/>
            <a:ext cx="4601950" cy="1818447"/>
          </a:xfrm>
          <a:prstGeom prst="rect">
            <a:avLst/>
          </a:prstGeom>
          <a:noFill/>
        </p:spPr>
        <p:txBody>
          <a:bodyPr wrap="square" rtlCol="0">
            <a:spAutoFit/>
          </a:bodyPr>
          <a:lstStyle/>
          <a:p>
            <a:pPr>
              <a:spcAft>
                <a:spcPts val="500"/>
              </a:spcAft>
            </a:pPr>
            <a:r>
              <a:rPr lang="en-US" sz="3600" dirty="0">
                <a:latin typeface="Arial" panose="020B0604020202020204" pitchFamily="34" charset="0"/>
                <a:cs typeface="Arial" panose="020B0604020202020204" pitchFamily="34" charset="0"/>
              </a:rPr>
              <a:t> </a:t>
            </a:r>
          </a:p>
          <a:p>
            <a:pPr algn="ctr"/>
            <a:r>
              <a:rPr lang="en-US" sz="3600" dirty="0" smtClean="0">
                <a:latin typeface="Arial" panose="020B0604020202020204" pitchFamily="34" charset="0"/>
                <a:cs typeface="Arial" panose="020B0604020202020204" pitchFamily="34" charset="0"/>
              </a:rPr>
              <a:t>Preventing Suicide in the Workplace</a:t>
            </a:r>
            <a:endParaRPr lang="en-US" sz="3600" dirty="0">
              <a:latin typeface="Arial" panose="020B0604020202020204" pitchFamily="34" charset="0"/>
              <a:cs typeface="Arial" panose="020B0604020202020204" pitchFamily="34" charset="0"/>
            </a:endParaRPr>
          </a:p>
        </p:txBody>
      </p:sp>
      <p:pic>
        <p:nvPicPr>
          <p:cNvPr id="9" name="Picture 8" descr="BothLogo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062" y="5554133"/>
            <a:ext cx="2523828" cy="1167423"/>
          </a:xfrm>
          <a:prstGeom prst="rect">
            <a:avLst/>
          </a:prstGeom>
        </p:spPr>
      </p:pic>
      <p:sp>
        <p:nvSpPr>
          <p:cNvPr id="3" name="Slide Number Placeholder 2"/>
          <p:cNvSpPr>
            <a:spLocks noGrp="1"/>
          </p:cNvSpPr>
          <p:nvPr>
            <p:ph type="sldNum" sz="quarter" idx="12"/>
          </p:nvPr>
        </p:nvSpPr>
        <p:spPr/>
        <p:txBody>
          <a:bodyPr/>
          <a:lstStyle/>
          <a:p>
            <a:fld id="{EC55A2A8-1699-F349-BD69-94D70798E06E}" type="slidenum">
              <a:rPr lang="en-US" smtClean="0"/>
              <a:t>1</a:t>
            </a:fld>
            <a:endParaRPr lang="en-US" dirty="0"/>
          </a:p>
        </p:txBody>
      </p:sp>
      <p:sp>
        <p:nvSpPr>
          <p:cNvPr id="5" name="TextBox 4"/>
          <p:cNvSpPr txBox="1"/>
          <p:nvPr/>
        </p:nvSpPr>
        <p:spPr>
          <a:xfrm>
            <a:off x="4582583" y="3851527"/>
            <a:ext cx="4547858"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Presenter Info</a:t>
            </a:r>
          </a:p>
        </p:txBody>
      </p:sp>
      <p:pic>
        <p:nvPicPr>
          <p:cNvPr id="10" name="EMM2015.png" descr="/Users/administrator/Desktop/Each-Mind-Matters-and-SanaMente-Logos-and-Brand-Guidelines/EMM2015.png"/>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3023253" y="5672264"/>
            <a:ext cx="2199587" cy="931160"/>
          </a:xfrm>
          <a:prstGeom prst="rect">
            <a:avLst/>
          </a:prstGeom>
        </p:spPr>
      </p:pic>
    </p:spTree>
    <p:extLst>
      <p:ext uri="{BB962C8B-B14F-4D97-AF65-F5344CB8AC3E}">
        <p14:creationId xmlns:p14="http://schemas.microsoft.com/office/powerpoint/2010/main" val="2694009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2116" y="234953"/>
            <a:ext cx="8751884" cy="893233"/>
          </a:xfrm>
        </p:spPr>
        <p:txBody>
          <a:bodyPr/>
          <a:lstStyle/>
          <a:p>
            <a:r>
              <a:rPr lang="en-US" sz="3600" dirty="0" smtClean="0"/>
              <a:t>Workplace Suicide Prevention Strategies</a:t>
            </a:r>
            <a:endParaRPr lang="en-US" sz="3600" dirty="0"/>
          </a:p>
        </p:txBody>
      </p:sp>
      <p:sp>
        <p:nvSpPr>
          <p:cNvPr id="4" name="Rectangle 3"/>
          <p:cNvSpPr/>
          <p:nvPr/>
        </p:nvSpPr>
        <p:spPr>
          <a:xfrm>
            <a:off x="392116" y="1918497"/>
            <a:ext cx="8135010" cy="3785652"/>
          </a:xfrm>
          <a:prstGeom prst="rect">
            <a:avLst/>
          </a:prstGeom>
        </p:spPr>
        <p:txBody>
          <a:bodyPr wrap="square">
            <a:spAutoFit/>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Encourages </a:t>
            </a:r>
            <a:r>
              <a:rPr lang="en-US" sz="2400" dirty="0" smtClean="0">
                <a:latin typeface="Arial" panose="020B0604020202020204" pitchFamily="34" charset="0"/>
                <a:cs typeface="Arial" panose="020B0604020202020204" pitchFamily="34" charset="0"/>
              </a:rPr>
              <a:t>use of </a:t>
            </a:r>
            <a:r>
              <a:rPr lang="en-US" sz="2400" b="1" dirty="0" smtClean="0">
                <a:latin typeface="Arial" panose="020B0604020202020204" pitchFamily="34" charset="0"/>
                <a:cs typeface="Arial" panose="020B0604020202020204" pitchFamily="34" charset="0"/>
              </a:rPr>
              <a:t>screening</a:t>
            </a:r>
            <a:r>
              <a:rPr lang="en-US" sz="2400" dirty="0" smtClean="0">
                <a:latin typeface="Arial" panose="020B0604020202020204" pitchFamily="34" charset="0"/>
                <a:cs typeface="Arial" panose="020B0604020202020204" pitchFamily="34" charset="0"/>
              </a:rPr>
              <a:t> tools to identify risk early and connect employees to help.</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Offers </a:t>
            </a:r>
            <a:r>
              <a:rPr lang="en-US" sz="2400" dirty="0">
                <a:latin typeface="Arial" panose="020B0604020202020204" pitchFamily="34" charset="0"/>
                <a:cs typeface="Arial" panose="020B0604020202020204" pitchFamily="34" charset="0"/>
              </a:rPr>
              <a:t>suicide prevention </a:t>
            </a:r>
            <a:r>
              <a:rPr lang="en-US" sz="2400" b="1" dirty="0">
                <a:latin typeface="Arial" panose="020B0604020202020204" pitchFamily="34" charset="0"/>
                <a:cs typeface="Arial" panose="020B0604020202020204" pitchFamily="34" charset="0"/>
              </a:rPr>
              <a:t>training</a:t>
            </a:r>
            <a:r>
              <a:rPr lang="en-US" sz="2400" dirty="0">
                <a:latin typeface="Arial" panose="020B0604020202020204" pitchFamily="34" charset="0"/>
                <a:cs typeface="Arial" panose="020B0604020202020204" pitchFamily="34" charset="0"/>
              </a:rPr>
              <a:t> for </a:t>
            </a:r>
            <a:r>
              <a:rPr lang="en-US" sz="2400" dirty="0" smtClean="0">
                <a:latin typeface="Arial" panose="020B0604020202020204" pitchFamily="34" charset="0"/>
                <a:cs typeface="Arial" panose="020B0604020202020204" pitchFamily="34" charset="0"/>
              </a:rPr>
              <a:t>managers, </a:t>
            </a:r>
            <a:r>
              <a:rPr lang="en-US" sz="2400" dirty="0">
                <a:latin typeface="Arial" panose="020B0604020202020204" pitchFamily="34" charset="0"/>
                <a:cs typeface="Arial" panose="020B0604020202020204" pitchFamily="34" charset="0"/>
              </a:rPr>
              <a:t>supervisors, </a:t>
            </a:r>
            <a:r>
              <a:rPr lang="en-US" sz="2400" dirty="0" smtClean="0">
                <a:latin typeface="Arial" panose="020B0604020202020204" pitchFamily="34" charset="0"/>
                <a:cs typeface="Arial" panose="020B0604020202020204" pitchFamily="34" charset="0"/>
              </a:rPr>
              <a:t>and HR staff at minimum.</a:t>
            </a:r>
            <a:endParaRPr lang="en-US" sz="24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Promotes </a:t>
            </a:r>
            <a:r>
              <a:rPr lang="en-US" sz="2400" dirty="0" smtClean="0">
                <a:latin typeface="Arial" panose="020B0604020202020204" pitchFamily="34" charset="0"/>
                <a:cs typeface="Arial" panose="020B0604020202020204" pitchFamily="34" charset="0"/>
              </a:rPr>
              <a:t>behavioral health </a:t>
            </a:r>
            <a:r>
              <a:rPr lang="en-US" sz="2400" b="1" dirty="0" smtClean="0">
                <a:latin typeface="Arial" panose="020B0604020202020204" pitchFamily="34" charset="0"/>
                <a:cs typeface="Arial" panose="020B0604020202020204" pitchFamily="34" charset="0"/>
              </a:rPr>
              <a:t>resources</a:t>
            </a:r>
            <a:r>
              <a:rPr lang="en-US" sz="2400" dirty="0" smtClean="0">
                <a:latin typeface="Arial" panose="020B0604020202020204" pitchFamily="34" charset="0"/>
                <a:cs typeface="Arial" panose="020B0604020202020204" pitchFamily="34" charset="0"/>
              </a:rPr>
              <a:t> and </a:t>
            </a:r>
            <a:r>
              <a:rPr lang="en-US" sz="2400" dirty="0">
                <a:latin typeface="Arial" panose="020B0604020202020204" pitchFamily="34" charset="0"/>
                <a:cs typeface="Arial" panose="020B0604020202020204" pitchFamily="34" charset="0"/>
              </a:rPr>
              <a:t>encourage </a:t>
            </a:r>
            <a:r>
              <a:rPr lang="en-US" sz="2400" dirty="0" smtClean="0">
                <a:latin typeface="Arial" panose="020B0604020202020204" pitchFamily="34" charset="0"/>
                <a:cs typeface="Arial" panose="020B0604020202020204" pitchFamily="34" charset="0"/>
              </a:rPr>
              <a:t>employees </a:t>
            </a:r>
            <a:r>
              <a:rPr lang="en-US" sz="2400" dirty="0">
                <a:latin typeface="Arial" panose="020B0604020202020204" pitchFamily="34" charset="0"/>
                <a:cs typeface="Arial" panose="020B0604020202020204" pitchFamily="34" charset="0"/>
              </a:rPr>
              <a:t>to reach out.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Provides opportunities to </a:t>
            </a:r>
            <a:r>
              <a:rPr lang="en-US" sz="2400" b="1" dirty="0" smtClean="0">
                <a:latin typeface="Arial" panose="020B0604020202020204" pitchFamily="34" charset="0"/>
                <a:cs typeface="Arial" panose="020B0604020202020204" pitchFamily="34" charset="0"/>
              </a:rPr>
              <a:t>educate</a:t>
            </a:r>
            <a:r>
              <a:rPr lang="en-US" sz="2400" dirty="0" smtClean="0">
                <a:latin typeface="Arial" panose="020B0604020202020204" pitchFamily="34" charset="0"/>
                <a:cs typeface="Arial" panose="020B0604020202020204" pitchFamily="34" charset="0"/>
              </a:rPr>
              <a:t> employees about </a:t>
            </a:r>
            <a:r>
              <a:rPr lang="en-US" sz="2400" dirty="0" smtClean="0">
                <a:latin typeface="Arial" panose="020B0604020202020204" pitchFamily="34" charset="0"/>
                <a:cs typeface="Arial" panose="020B0604020202020204" pitchFamily="34" charset="0"/>
              </a:rPr>
              <a:t>behavioral </a:t>
            </a:r>
            <a:r>
              <a:rPr lang="en-US" sz="2400" dirty="0">
                <a:latin typeface="Arial" panose="020B0604020202020204" pitchFamily="34" charset="0"/>
                <a:cs typeface="Arial" panose="020B0604020202020204" pitchFamily="34" charset="0"/>
              </a:rPr>
              <a:t>health and suicide prevention.</a:t>
            </a:r>
          </a:p>
          <a:p>
            <a:pPr marL="342900" lvl="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Develops </a:t>
            </a:r>
            <a:r>
              <a:rPr lang="en-US" sz="2400" dirty="0" smtClean="0">
                <a:latin typeface="Arial" panose="020B0604020202020204" pitchFamily="34" charset="0"/>
                <a:cs typeface="Arial" panose="020B0604020202020204" pitchFamily="34" charset="0"/>
              </a:rPr>
              <a:t>a crisis </a:t>
            </a:r>
            <a:r>
              <a:rPr lang="en-US" sz="2400" b="1" dirty="0" smtClean="0">
                <a:latin typeface="Arial" panose="020B0604020202020204" pitchFamily="34" charset="0"/>
                <a:cs typeface="Arial" panose="020B0604020202020204" pitchFamily="34" charset="0"/>
              </a:rPr>
              <a:t>plan</a:t>
            </a:r>
            <a:r>
              <a:rPr lang="en-US" sz="2400" dirty="0" smtClean="0">
                <a:latin typeface="Arial" panose="020B0604020202020204" pitchFamily="34" charset="0"/>
                <a:cs typeface="Arial" panose="020B0604020202020204" pitchFamily="34" charset="0"/>
              </a:rPr>
              <a:t> that addresses access to lethal means and support after suicide.</a:t>
            </a:r>
            <a:endParaRPr lang="en-US" sz="2400" dirty="0">
              <a:latin typeface="Arial" panose="020B0604020202020204" pitchFamily="34" charset="0"/>
              <a:cs typeface="Arial" panose="020B0604020202020204" pitchFamily="34" charset="0"/>
            </a:endParaRPr>
          </a:p>
        </p:txBody>
      </p:sp>
      <p:sp>
        <p:nvSpPr>
          <p:cNvPr id="2" name="Rectangle 1"/>
          <p:cNvSpPr/>
          <p:nvPr/>
        </p:nvSpPr>
        <p:spPr>
          <a:xfrm>
            <a:off x="221577" y="1172754"/>
            <a:ext cx="5888022" cy="584775"/>
          </a:xfrm>
          <a:prstGeom prst="rect">
            <a:avLst/>
          </a:prstGeom>
        </p:spPr>
        <p:txBody>
          <a:bodyPr wrap="none">
            <a:spAutoFit/>
          </a:bodyPr>
          <a:lstStyle/>
          <a:p>
            <a:r>
              <a:rPr lang="en-US" sz="3200" dirty="0"/>
              <a:t>A safe and supportive workplace</a:t>
            </a:r>
            <a:r>
              <a:rPr lang="mr-IN" sz="3200" dirty="0"/>
              <a:t>…</a:t>
            </a:r>
            <a:endParaRPr lang="en-US" sz="3200" dirty="0"/>
          </a:p>
        </p:txBody>
      </p:sp>
    </p:spTree>
    <p:extLst>
      <p:ext uri="{BB962C8B-B14F-4D97-AF65-F5344CB8AC3E}">
        <p14:creationId xmlns:p14="http://schemas.microsoft.com/office/powerpoint/2010/main" val="338251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8935" y="1463859"/>
            <a:ext cx="8407867" cy="1990229"/>
          </a:xfrm>
        </p:spPr>
        <p:txBody>
          <a:bodyPr/>
          <a:lstStyle/>
          <a:p>
            <a:pPr marL="0" indent="0">
              <a:buNone/>
            </a:pPr>
            <a:r>
              <a:rPr lang="en-US" sz="2400" dirty="0" smtClean="0"/>
              <a:t>Screening helps to identify </a:t>
            </a:r>
            <a:r>
              <a:rPr lang="en-US" sz="2400" dirty="0"/>
              <a:t>problems early and facilitate access to quality care and </a:t>
            </a:r>
            <a:r>
              <a:rPr lang="en-US" sz="2400" dirty="0" smtClean="0"/>
              <a:t>supports. </a:t>
            </a:r>
            <a:endParaRPr lang="en-US" sz="2400" dirty="0"/>
          </a:p>
        </p:txBody>
      </p:sp>
      <p:sp>
        <p:nvSpPr>
          <p:cNvPr id="3" name="Title 2"/>
          <p:cNvSpPr>
            <a:spLocks noGrp="1"/>
          </p:cNvSpPr>
          <p:nvPr>
            <p:ph type="title"/>
          </p:nvPr>
        </p:nvSpPr>
        <p:spPr/>
        <p:txBody>
          <a:bodyPr/>
          <a:lstStyle/>
          <a:p>
            <a:r>
              <a:rPr lang="en-US" dirty="0" smtClean="0"/>
              <a:t>Encourage screening</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969"/>
          <a:stretch/>
        </p:blipFill>
        <p:spPr>
          <a:xfrm>
            <a:off x="392116" y="2400135"/>
            <a:ext cx="4811904" cy="2786461"/>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201" y="2400135"/>
            <a:ext cx="3630966" cy="3018629"/>
          </a:xfrm>
          <a:prstGeom prst="rect">
            <a:avLst/>
          </a:prstGeom>
        </p:spPr>
      </p:pic>
    </p:spTree>
    <p:extLst>
      <p:ext uri="{BB962C8B-B14F-4D97-AF65-F5344CB8AC3E}">
        <p14:creationId xmlns:p14="http://schemas.microsoft.com/office/powerpoint/2010/main" val="2112781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8935" y="1463859"/>
            <a:ext cx="8407867" cy="1990229"/>
          </a:xfrm>
        </p:spPr>
        <p:txBody>
          <a:bodyPr/>
          <a:lstStyle/>
          <a:p>
            <a:pPr marL="342900" indent="-342900"/>
            <a:r>
              <a:rPr lang="en-US" sz="2400" dirty="0" smtClean="0"/>
              <a:t>Be clear that the purpose of screening is to support employees to asses their own risk and support their wellness.</a:t>
            </a:r>
          </a:p>
          <a:p>
            <a:pPr marL="342900" indent="-342900"/>
            <a:r>
              <a:rPr lang="en-US" sz="2400" dirty="0" smtClean="0"/>
              <a:t>Screening tools can also be administered by trained counselors through EAPs or other programs or at wellness events.</a:t>
            </a:r>
          </a:p>
          <a:p>
            <a:pPr marL="342900" indent="-342900"/>
            <a:r>
              <a:rPr lang="en-US" sz="2400" dirty="0" smtClean="0"/>
              <a:t>Provide assurances that the results of screening tools are confidential and will not be shared with supervisors or managers.</a:t>
            </a:r>
          </a:p>
          <a:p>
            <a:pPr marL="342900" indent="-342900"/>
            <a:r>
              <a:rPr lang="en-US" sz="2400" dirty="0" smtClean="0"/>
              <a:t>Ensure that screening opportunities are followed by information about resources available to help.</a:t>
            </a:r>
          </a:p>
          <a:p>
            <a:pPr marL="342900" indent="-342900"/>
            <a:endParaRPr lang="en-US" sz="2400" dirty="0" smtClean="0"/>
          </a:p>
        </p:txBody>
      </p:sp>
      <p:sp>
        <p:nvSpPr>
          <p:cNvPr id="3" name="Title 2"/>
          <p:cNvSpPr>
            <a:spLocks noGrp="1"/>
          </p:cNvSpPr>
          <p:nvPr>
            <p:ph type="title"/>
          </p:nvPr>
        </p:nvSpPr>
        <p:spPr>
          <a:xfrm>
            <a:off x="392116" y="234953"/>
            <a:ext cx="8751884" cy="893233"/>
          </a:xfrm>
        </p:spPr>
        <p:txBody>
          <a:bodyPr/>
          <a:lstStyle/>
          <a:p>
            <a:r>
              <a:rPr lang="en-US" sz="3600" dirty="0" smtClean="0"/>
              <a:t>Considerations </a:t>
            </a:r>
            <a:r>
              <a:rPr lang="en-US" sz="3600" smtClean="0"/>
              <a:t>for use of screening tools</a:t>
            </a:r>
            <a:endParaRPr lang="en-US" sz="3600" dirty="0"/>
          </a:p>
        </p:txBody>
      </p:sp>
    </p:spTree>
    <p:extLst>
      <p:ext uri="{BB962C8B-B14F-4D97-AF65-F5344CB8AC3E}">
        <p14:creationId xmlns:p14="http://schemas.microsoft.com/office/powerpoint/2010/main" val="1339243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 y="1441823"/>
            <a:ext cx="8572503" cy="4544484"/>
          </a:xfrm>
        </p:spPr>
        <p:txBody>
          <a:bodyPr/>
          <a:lstStyle/>
          <a:p>
            <a:pPr lvl="1">
              <a:buClr>
                <a:schemeClr val="tx1"/>
              </a:buClr>
              <a:buFont typeface="Arial" panose="020B0604020202020204" pitchFamily="34" charset="0"/>
              <a:buChar char="•"/>
            </a:pPr>
            <a:r>
              <a:rPr lang="en-US" sz="2400" dirty="0" smtClean="0"/>
              <a:t>Create an inventory of behavioral health and other resources to support the whole employee.</a:t>
            </a:r>
          </a:p>
          <a:p>
            <a:pPr lvl="1">
              <a:buClr>
                <a:schemeClr val="tx1"/>
              </a:buClr>
              <a:buFont typeface="Arial" panose="020B0604020202020204" pitchFamily="34" charset="0"/>
              <a:buChar char="•"/>
            </a:pPr>
            <a:r>
              <a:rPr lang="en-US" sz="2400" dirty="0" smtClean="0"/>
              <a:t>Make sure employees know what behavioral health benefits are available to them, and encourage their use</a:t>
            </a:r>
          </a:p>
          <a:p>
            <a:pPr lvl="1">
              <a:buClr>
                <a:schemeClr val="tx1"/>
              </a:buClr>
              <a:buFont typeface="Arial" panose="020B0604020202020204" pitchFamily="34" charset="0"/>
              <a:buChar char="•"/>
            </a:pPr>
            <a:r>
              <a:rPr lang="en-US" sz="2400" dirty="0" smtClean="0"/>
              <a:t>Ensure </a:t>
            </a:r>
            <a:r>
              <a:rPr lang="en-US" sz="2400" dirty="0"/>
              <a:t>EAP staff are </a:t>
            </a:r>
            <a:r>
              <a:rPr lang="en-US" sz="2400" dirty="0" smtClean="0"/>
              <a:t>knowledgeable </a:t>
            </a:r>
            <a:r>
              <a:rPr lang="en-US" sz="2400" dirty="0"/>
              <a:t>of behavioral health </a:t>
            </a:r>
            <a:r>
              <a:rPr lang="en-US" sz="2400" dirty="0" smtClean="0"/>
              <a:t>resources and how to connect employees to help; advocate for suicide prevention and risk assessment training </a:t>
            </a:r>
          </a:p>
          <a:p>
            <a:pPr lvl="1">
              <a:buClr>
                <a:schemeClr val="tx1"/>
              </a:buClr>
              <a:buFont typeface="Arial" panose="020B0604020202020204" pitchFamily="34" charset="0"/>
              <a:buChar char="•"/>
            </a:pPr>
            <a:r>
              <a:rPr lang="en-US" sz="2400" dirty="0"/>
              <a:t>Display educational materials, such as Know the Signs brochures and </a:t>
            </a:r>
            <a:r>
              <a:rPr lang="en-US" sz="2400" dirty="0" smtClean="0"/>
              <a:t>posters</a:t>
            </a:r>
            <a:endParaRPr lang="en-US" sz="2400" dirty="0"/>
          </a:p>
          <a:p>
            <a:pPr marL="457200" lvl="1" indent="0">
              <a:buNone/>
            </a:pPr>
            <a:endParaRPr lang="en-US" sz="2400" dirty="0"/>
          </a:p>
        </p:txBody>
      </p:sp>
      <p:sp>
        <p:nvSpPr>
          <p:cNvPr id="3" name="Title 2"/>
          <p:cNvSpPr>
            <a:spLocks noGrp="1"/>
          </p:cNvSpPr>
          <p:nvPr>
            <p:ph type="title"/>
          </p:nvPr>
        </p:nvSpPr>
        <p:spPr/>
        <p:txBody>
          <a:bodyPr/>
          <a:lstStyle/>
          <a:p>
            <a:r>
              <a:rPr lang="en-US" dirty="0" smtClean="0"/>
              <a:t>Promote behavioral </a:t>
            </a:r>
            <a:r>
              <a:rPr lang="en-US" dirty="0"/>
              <a:t>h</a:t>
            </a:r>
            <a:r>
              <a:rPr lang="en-US" dirty="0" smtClean="0"/>
              <a:t>ealth </a:t>
            </a:r>
            <a:r>
              <a:rPr lang="en-US" dirty="0"/>
              <a:t>r</a:t>
            </a:r>
            <a:r>
              <a:rPr lang="en-US" dirty="0" smtClean="0"/>
              <a:t>esources</a:t>
            </a:r>
            <a:endParaRPr lang="en-US" dirty="0"/>
          </a:p>
        </p:txBody>
      </p:sp>
    </p:spTree>
    <p:extLst>
      <p:ext uri="{BB962C8B-B14F-4D97-AF65-F5344CB8AC3E}">
        <p14:creationId xmlns:p14="http://schemas.microsoft.com/office/powerpoint/2010/main" val="1205767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1316" y="1375834"/>
            <a:ext cx="8180387" cy="4544484"/>
          </a:xfrm>
        </p:spPr>
        <p:txBody>
          <a:bodyPr/>
          <a:lstStyle/>
          <a:p>
            <a:pPr marL="342900" indent="-342900"/>
            <a:r>
              <a:rPr lang="en-US" sz="2400" dirty="0"/>
              <a:t>At minimum, managers, supervisors, and HR staff receive suicide prevention training</a:t>
            </a:r>
          </a:p>
          <a:p>
            <a:pPr marL="342900" indent="-342900"/>
            <a:r>
              <a:rPr lang="en-US" sz="2400" dirty="0" smtClean="0"/>
              <a:t>Ensure that they know how to have difficult conversations and feel confident to connect staff with resources</a:t>
            </a:r>
          </a:p>
          <a:p>
            <a:pPr marL="342900" indent="-342900"/>
            <a:r>
              <a:rPr lang="en-US" sz="2400" dirty="0" smtClean="0"/>
              <a:t>Identify the training model that is right for your workplace</a:t>
            </a:r>
          </a:p>
          <a:p>
            <a:pPr marL="1012825" lvl="1" indent="-342900"/>
            <a:r>
              <a:rPr lang="en-US" sz="2400" dirty="0" smtClean="0"/>
              <a:t>For more information about training visit </a:t>
            </a:r>
            <a:r>
              <a:rPr lang="en-US" sz="2400" dirty="0" smtClean="0">
                <a:hlinkClick r:id="rId3"/>
              </a:rPr>
              <a:t>www.LivingWorks.net</a:t>
            </a:r>
            <a:r>
              <a:rPr lang="en-US" sz="2400" dirty="0" smtClean="0"/>
              <a:t>, </a:t>
            </a:r>
            <a:r>
              <a:rPr lang="en-US" sz="2400" dirty="0" smtClean="0">
                <a:hlinkClick r:id="rId4"/>
              </a:rPr>
              <a:t>www.QPRinstitute.com</a:t>
            </a:r>
            <a:r>
              <a:rPr lang="en-US" sz="2400" dirty="0" smtClean="0"/>
              <a:t> or talk to your local behavioral health agency or crisis center.</a:t>
            </a:r>
            <a:endParaRPr lang="en-US" sz="2400" dirty="0"/>
          </a:p>
          <a:p>
            <a:endParaRPr lang="en-US" dirty="0"/>
          </a:p>
          <a:p>
            <a:endParaRPr lang="en-US" dirty="0"/>
          </a:p>
        </p:txBody>
      </p:sp>
      <p:sp>
        <p:nvSpPr>
          <p:cNvPr id="3" name="Title 2"/>
          <p:cNvSpPr>
            <a:spLocks noGrp="1"/>
          </p:cNvSpPr>
          <p:nvPr>
            <p:ph type="title"/>
          </p:nvPr>
        </p:nvSpPr>
        <p:spPr>
          <a:xfrm>
            <a:off x="461332" y="234953"/>
            <a:ext cx="7940354" cy="893233"/>
          </a:xfrm>
        </p:spPr>
        <p:txBody>
          <a:bodyPr/>
          <a:lstStyle/>
          <a:p>
            <a:r>
              <a:rPr lang="en-US" dirty="0" smtClean="0"/>
              <a:t>Offer suicide </a:t>
            </a:r>
            <a:r>
              <a:rPr lang="en-US" dirty="0"/>
              <a:t>p</a:t>
            </a:r>
            <a:r>
              <a:rPr lang="en-US" dirty="0" smtClean="0"/>
              <a:t>revention </a:t>
            </a:r>
            <a:r>
              <a:rPr lang="en-US" dirty="0"/>
              <a:t>t</a:t>
            </a:r>
            <a:r>
              <a:rPr lang="en-US" dirty="0" smtClean="0"/>
              <a:t>raining</a:t>
            </a:r>
            <a:endParaRPr lang="en-US" dirty="0"/>
          </a:p>
        </p:txBody>
      </p:sp>
    </p:spTree>
    <p:extLst>
      <p:ext uri="{BB962C8B-B14F-4D97-AF65-F5344CB8AC3E}">
        <p14:creationId xmlns:p14="http://schemas.microsoft.com/office/powerpoint/2010/main" val="1113328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9265" y="1426842"/>
            <a:ext cx="8180387" cy="4544484"/>
          </a:xfrm>
        </p:spPr>
        <p:txBody>
          <a:bodyPr/>
          <a:lstStyle/>
          <a:p>
            <a:r>
              <a:rPr lang="en-US" sz="2800" dirty="0" smtClean="0"/>
              <a:t>Increase knowledge of behavioral health and wellness and suicide prevention to all staff</a:t>
            </a:r>
          </a:p>
          <a:p>
            <a:r>
              <a:rPr lang="en-US" sz="2800" dirty="0" smtClean="0"/>
              <a:t>Host presentations, brown bag lunches, and wellness events</a:t>
            </a:r>
          </a:p>
          <a:p>
            <a:r>
              <a:rPr lang="en-US" sz="2800" dirty="0" smtClean="0"/>
              <a:t>Post articles in newsletters, on the intranet, or using social media channels that share useful information about help and recovery.</a:t>
            </a:r>
          </a:p>
          <a:p>
            <a:pPr marL="73025" lvl="1" indent="-228600">
              <a:spcBef>
                <a:spcPts val="600"/>
              </a:spcBef>
              <a:buClr>
                <a:schemeClr val="tx2"/>
              </a:buClr>
              <a:buSzPct val="71000"/>
              <a:buFont typeface="Arial" pitchFamily="34" charset="0"/>
              <a:buChar char="•"/>
            </a:pPr>
            <a:r>
              <a:rPr lang="en-US" dirty="0"/>
              <a:t>Learn </a:t>
            </a:r>
            <a:r>
              <a:rPr lang="en-US" dirty="0" smtClean="0"/>
              <a:t>and promote ways </a:t>
            </a:r>
            <a:r>
              <a:rPr lang="en-US" dirty="0"/>
              <a:t>to talk about mental health </a:t>
            </a:r>
            <a:r>
              <a:rPr lang="en-US" dirty="0" smtClean="0"/>
              <a:t>and suicide that </a:t>
            </a:r>
            <a:r>
              <a:rPr lang="en-US" dirty="0"/>
              <a:t>reduce stigma</a:t>
            </a:r>
          </a:p>
          <a:p>
            <a:endParaRPr lang="en-US" sz="2800" dirty="0"/>
          </a:p>
        </p:txBody>
      </p:sp>
      <p:sp>
        <p:nvSpPr>
          <p:cNvPr id="3" name="Title 2"/>
          <p:cNvSpPr>
            <a:spLocks noGrp="1"/>
          </p:cNvSpPr>
          <p:nvPr>
            <p:ph type="title"/>
          </p:nvPr>
        </p:nvSpPr>
        <p:spPr/>
        <p:txBody>
          <a:bodyPr/>
          <a:lstStyle/>
          <a:p>
            <a:r>
              <a:rPr lang="en-US" dirty="0" smtClean="0"/>
              <a:t>Provide educational opportunities</a:t>
            </a:r>
            <a:endParaRPr lang="en-US" dirty="0"/>
          </a:p>
        </p:txBody>
      </p:sp>
    </p:spTree>
    <p:extLst>
      <p:ext uri="{BB962C8B-B14F-4D97-AF65-F5344CB8AC3E}">
        <p14:creationId xmlns:p14="http://schemas.microsoft.com/office/powerpoint/2010/main" val="1162317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2116" y="1395623"/>
            <a:ext cx="8180387" cy="4544484"/>
          </a:xfrm>
        </p:spPr>
        <p:txBody>
          <a:bodyPr/>
          <a:lstStyle/>
          <a:p>
            <a:pPr marL="342900" indent="-342900"/>
            <a:r>
              <a:rPr lang="en-US" sz="2800" dirty="0" smtClean="0"/>
              <a:t>Safe, timely, and compassionate response</a:t>
            </a:r>
          </a:p>
          <a:p>
            <a:pPr marL="342900" indent="-342900"/>
            <a:r>
              <a:rPr lang="en-US" sz="2800" dirty="0" smtClean="0"/>
              <a:t>Review of organizational policies and needs </a:t>
            </a:r>
          </a:p>
          <a:p>
            <a:pPr marL="342900" indent="-342900"/>
            <a:r>
              <a:rPr lang="en-US" sz="2800" dirty="0" smtClean="0"/>
              <a:t>Detailed steps for how information will flow and what actions will be taken to support those affected</a:t>
            </a:r>
            <a:endParaRPr lang="en-US" sz="2800" dirty="0"/>
          </a:p>
          <a:p>
            <a:pPr marL="342900" indent="-342900"/>
            <a:r>
              <a:rPr lang="en-US" sz="2800" dirty="0" smtClean="0"/>
              <a:t>Include components that address </a:t>
            </a:r>
            <a:r>
              <a:rPr lang="en-US" sz="2800" dirty="0"/>
              <a:t>access to lethal </a:t>
            </a:r>
            <a:r>
              <a:rPr lang="en-US" sz="2800" dirty="0" smtClean="0"/>
              <a:t>means and offer support after a suicide death.</a:t>
            </a:r>
          </a:p>
          <a:p>
            <a:pPr marL="342900" indent="-342900"/>
            <a:r>
              <a:rPr lang="en-US" sz="2800" dirty="0" smtClean="0"/>
              <a:t>Proactively offer resources and support during times of stress</a:t>
            </a:r>
          </a:p>
          <a:p>
            <a:pPr marL="342900" indent="-342900"/>
            <a:endParaRPr lang="en-US" sz="2800" dirty="0"/>
          </a:p>
          <a:p>
            <a:endParaRPr lang="en-US" sz="2800" dirty="0"/>
          </a:p>
        </p:txBody>
      </p:sp>
      <p:sp>
        <p:nvSpPr>
          <p:cNvPr id="3" name="Title 2"/>
          <p:cNvSpPr>
            <a:spLocks noGrp="1"/>
          </p:cNvSpPr>
          <p:nvPr>
            <p:ph type="title"/>
          </p:nvPr>
        </p:nvSpPr>
        <p:spPr/>
        <p:txBody>
          <a:bodyPr/>
          <a:lstStyle/>
          <a:p>
            <a:r>
              <a:rPr lang="en-US" dirty="0" smtClean="0"/>
              <a:t>Develop a crisis plan</a:t>
            </a:r>
            <a:endParaRPr lang="en-US" dirty="0"/>
          </a:p>
        </p:txBody>
      </p:sp>
    </p:spTree>
    <p:extLst>
      <p:ext uri="{BB962C8B-B14F-4D97-AF65-F5344CB8AC3E}">
        <p14:creationId xmlns:p14="http://schemas.microsoft.com/office/powerpoint/2010/main" val="1770349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1806" y="1261534"/>
            <a:ext cx="8180387" cy="4544484"/>
          </a:xfrm>
        </p:spPr>
        <p:txBody>
          <a:bodyPr/>
          <a:lstStyle/>
          <a:p>
            <a:pPr marL="342900" indent="-342900"/>
            <a:r>
              <a:rPr lang="en-US" sz="2400" dirty="0" smtClean="0"/>
              <a:t>Suicide often has a ripple effect, and can lead to significant distress on those left behind</a:t>
            </a:r>
          </a:p>
          <a:p>
            <a:pPr marL="342900" indent="-342900"/>
            <a:r>
              <a:rPr lang="en-US" sz="2400" dirty="0" smtClean="0"/>
              <a:t>Timely and compassionate response after suicide promotes healing and connects people with helpful </a:t>
            </a:r>
            <a:r>
              <a:rPr lang="en-US" sz="2400" dirty="0" smtClean="0"/>
              <a:t>resources</a:t>
            </a:r>
            <a:endParaRPr lang="en-US" sz="2400" dirty="0" smtClean="0"/>
          </a:p>
          <a:p>
            <a:pPr marL="342900" indent="-342900"/>
            <a:r>
              <a:rPr lang="en-US" sz="2400" dirty="0" err="1" smtClean="0"/>
              <a:t>Postvention</a:t>
            </a:r>
            <a:r>
              <a:rPr lang="en-US" sz="2400" dirty="0" smtClean="0"/>
              <a:t> plans include:</a:t>
            </a:r>
          </a:p>
          <a:p>
            <a:pPr marL="1012825" lvl="1" indent="-342900"/>
            <a:r>
              <a:rPr lang="en-US" sz="2000" dirty="0" smtClean="0"/>
              <a:t>Communication about the death</a:t>
            </a:r>
          </a:p>
          <a:p>
            <a:pPr marL="1012825" lvl="1" indent="-342900"/>
            <a:r>
              <a:rPr lang="en-US" sz="2000" dirty="0" smtClean="0"/>
              <a:t>Mobilization of resources to support the bereaved</a:t>
            </a:r>
          </a:p>
          <a:p>
            <a:pPr marL="1012825" lvl="1" indent="-342900"/>
            <a:r>
              <a:rPr lang="en-US" sz="2000" dirty="0" smtClean="0"/>
              <a:t>Strategies to reduce the risk of contagion </a:t>
            </a:r>
            <a:r>
              <a:rPr lang="mr-IN" sz="2000" dirty="0" smtClean="0"/>
              <a:t>–</a:t>
            </a:r>
            <a:r>
              <a:rPr lang="en-US" sz="2000" dirty="0" smtClean="0"/>
              <a:t> additional suicides among those impacted by the death </a:t>
            </a:r>
            <a:r>
              <a:rPr lang="mr-IN" sz="2000" dirty="0" smtClean="0"/>
              <a:t>–</a:t>
            </a:r>
            <a:r>
              <a:rPr lang="en-US" sz="2000" dirty="0" smtClean="0"/>
              <a:t> and support coworkers </a:t>
            </a:r>
          </a:p>
          <a:p>
            <a:pPr marL="1012825" lvl="1" indent="-342900"/>
            <a:r>
              <a:rPr lang="en-US" sz="2000" dirty="0" smtClean="0"/>
              <a:t>Safely memorializing the deceased</a:t>
            </a:r>
            <a:endParaRPr lang="en-US" sz="2000" dirty="0"/>
          </a:p>
          <a:p>
            <a:endParaRPr lang="en-US" dirty="0"/>
          </a:p>
        </p:txBody>
      </p:sp>
      <p:sp>
        <p:nvSpPr>
          <p:cNvPr id="3" name="Title 2"/>
          <p:cNvSpPr>
            <a:spLocks noGrp="1"/>
          </p:cNvSpPr>
          <p:nvPr>
            <p:ph type="title"/>
          </p:nvPr>
        </p:nvSpPr>
        <p:spPr>
          <a:xfrm>
            <a:off x="424655" y="242177"/>
            <a:ext cx="8294687" cy="893233"/>
          </a:xfrm>
        </p:spPr>
        <p:txBody>
          <a:bodyPr/>
          <a:lstStyle/>
          <a:p>
            <a:pPr algn="ctr"/>
            <a:r>
              <a:rPr lang="en-US" sz="3600" dirty="0" err="1" smtClean="0"/>
              <a:t>Postvention</a:t>
            </a:r>
            <a:r>
              <a:rPr lang="en-US" sz="3600" dirty="0" smtClean="0"/>
              <a:t>: support after suicide</a:t>
            </a:r>
            <a:endParaRPr lang="en-US" sz="3600" dirty="0"/>
          </a:p>
        </p:txBody>
      </p:sp>
    </p:spTree>
    <p:extLst>
      <p:ext uri="{BB962C8B-B14F-4D97-AF65-F5344CB8AC3E}">
        <p14:creationId xmlns:p14="http://schemas.microsoft.com/office/powerpoint/2010/main" val="293954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2116" y="1374020"/>
            <a:ext cx="8180387" cy="4544484"/>
          </a:xfrm>
        </p:spPr>
        <p:txBody>
          <a:bodyPr/>
          <a:lstStyle/>
          <a:p>
            <a:pPr marL="342900" indent="-342900"/>
            <a:r>
              <a:rPr lang="en-US" sz="2400" dirty="0"/>
              <a:t>Screening </a:t>
            </a:r>
            <a:r>
              <a:rPr lang="en-US" sz="2400" dirty="0" smtClean="0"/>
              <a:t>opportunities are </a:t>
            </a:r>
            <a:r>
              <a:rPr lang="en-US" sz="2400" dirty="0"/>
              <a:t>in </a:t>
            </a:r>
            <a:r>
              <a:rPr lang="en-US" sz="2400" dirty="0" smtClean="0"/>
              <a:t>place</a:t>
            </a:r>
            <a:endParaRPr lang="en-US" sz="2400" dirty="0"/>
          </a:p>
          <a:p>
            <a:pPr marL="342900" indent="-342900"/>
            <a:r>
              <a:rPr lang="en-US" sz="2400" dirty="0"/>
              <a:t>Employees know what behavioral health resources are available and how to access </a:t>
            </a:r>
            <a:r>
              <a:rPr lang="en-US" sz="2400" dirty="0" smtClean="0"/>
              <a:t>them</a:t>
            </a:r>
          </a:p>
          <a:p>
            <a:pPr marL="342900" indent="-342900"/>
            <a:r>
              <a:rPr lang="en-US" sz="2400" dirty="0" smtClean="0"/>
              <a:t>Employees are educated about the warning signs of suicide and mental health crises and feel confident to reach out</a:t>
            </a:r>
            <a:endParaRPr lang="en-US" sz="2400" dirty="0"/>
          </a:p>
          <a:p>
            <a:pPr marL="342900" indent="-342900"/>
            <a:r>
              <a:rPr lang="en-US" sz="2400" dirty="0" smtClean="0"/>
              <a:t>Managers </a:t>
            </a:r>
            <a:r>
              <a:rPr lang="en-US" sz="2400" dirty="0"/>
              <a:t>and supervisors, at minimum, are trained </a:t>
            </a:r>
            <a:r>
              <a:rPr lang="en-US" sz="2400" dirty="0" smtClean="0"/>
              <a:t>in suicide prevention</a:t>
            </a:r>
            <a:endParaRPr lang="en-US" sz="2400" dirty="0"/>
          </a:p>
          <a:p>
            <a:pPr marL="342900" indent="-342900"/>
            <a:r>
              <a:rPr lang="en-US" sz="2400" dirty="0"/>
              <a:t>Plans are in place </a:t>
            </a:r>
            <a:r>
              <a:rPr lang="en-US" sz="2400" dirty="0" smtClean="0"/>
              <a:t>for what to do in a crisis, and to offer support and healing after suicide</a:t>
            </a:r>
            <a:endParaRPr lang="en-US" sz="2400" dirty="0"/>
          </a:p>
        </p:txBody>
      </p:sp>
      <p:sp>
        <p:nvSpPr>
          <p:cNvPr id="3" name="Title 2"/>
          <p:cNvSpPr>
            <a:spLocks noGrp="1"/>
          </p:cNvSpPr>
          <p:nvPr>
            <p:ph type="title"/>
          </p:nvPr>
        </p:nvSpPr>
        <p:spPr>
          <a:xfrm>
            <a:off x="628599" y="234953"/>
            <a:ext cx="8294687" cy="893233"/>
          </a:xfrm>
        </p:spPr>
        <p:txBody>
          <a:bodyPr/>
          <a:lstStyle/>
          <a:p>
            <a:r>
              <a:rPr lang="en-US" dirty="0" smtClean="0"/>
              <a:t>A s</a:t>
            </a:r>
            <a:r>
              <a:rPr lang="en-US" dirty="0" smtClean="0"/>
              <a:t>afe and supportive workplace</a:t>
            </a:r>
            <a:r>
              <a:rPr lang="mr-IN" dirty="0" smtClean="0"/>
              <a:t>…</a:t>
            </a:r>
            <a:endParaRPr lang="en-US" dirty="0"/>
          </a:p>
        </p:txBody>
      </p:sp>
    </p:spTree>
    <p:extLst>
      <p:ext uri="{BB962C8B-B14F-4D97-AF65-F5344CB8AC3E}">
        <p14:creationId xmlns:p14="http://schemas.microsoft.com/office/powerpoint/2010/main" val="1839229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6725" y="1771650"/>
            <a:ext cx="6248400" cy="914400"/>
          </a:xfrm>
          <a:prstGeom prst="rect">
            <a:avLst/>
          </a:prstGeom>
        </p:spPr>
        <p:txBody>
          <a:bodyPr wrap="none" rtlCol="0">
            <a:normAutofit/>
          </a:bodyPr>
          <a:lstStyle/>
          <a:p>
            <a:pPr>
              <a:lnSpc>
                <a:spcPct val="80000"/>
              </a:lnSpc>
            </a:pPr>
            <a:r>
              <a:rPr lang="en-US" sz="3800" dirty="0">
                <a:solidFill>
                  <a:prstClr val="white"/>
                </a:solidFill>
                <a:latin typeface="Arial" panose="020B0604020202020204" pitchFamily="34" charset="0"/>
                <a:cs typeface="Arial" panose="020B0604020202020204" pitchFamily="34" charset="0"/>
              </a:rPr>
              <a:t>Please share!</a:t>
            </a:r>
            <a:r>
              <a:rPr lang="en-US" sz="3500" dirty="0">
                <a:solidFill>
                  <a:prstClr val="white"/>
                </a:solidFill>
                <a:latin typeface="Arial" panose="020B0604020202020204" pitchFamily="34" charset="0"/>
                <a:cs typeface="Arial" panose="020B0604020202020204" pitchFamily="34" charset="0"/>
              </a:rPr>
              <a:t> </a:t>
            </a:r>
          </a:p>
          <a:p>
            <a:pPr>
              <a:lnSpc>
                <a:spcPct val="80000"/>
              </a:lnSpc>
              <a:buFont typeface="Arial"/>
              <a:buNone/>
            </a:pPr>
            <a:endParaRPr lang="en-US" sz="3500" dirty="0" err="1">
              <a:solidFill>
                <a:srgbClr val="646E7B"/>
              </a:solidFill>
              <a:latin typeface="Arial" panose="020B0604020202020204" pitchFamily="34" charset="0"/>
              <a:cs typeface="Arial" panose="020B0604020202020204" pitchFamily="34" charset="0"/>
            </a:endParaRPr>
          </a:p>
        </p:txBody>
      </p:sp>
      <p:sp>
        <p:nvSpPr>
          <p:cNvPr id="7" name="Slide Number Placeholder 2"/>
          <p:cNvSpPr txBox="1">
            <a:spLocks/>
          </p:cNvSpPr>
          <p:nvPr/>
        </p:nvSpPr>
        <p:spPr>
          <a:xfrm>
            <a:off x="6553208" y="6553200"/>
            <a:ext cx="2511425" cy="4021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48EF7D-4C2F-4A4D-A3BA-FD862940FE1D}" type="slidenum">
              <a:rPr lang="en-US" sz="1000" smtClean="0">
                <a:solidFill>
                  <a:schemeClr val="bg1"/>
                </a:solidFill>
                <a:latin typeface="Arial" panose="020B0604020202020204" pitchFamily="34" charset="0"/>
                <a:cs typeface="Arial" panose="020B0604020202020204" pitchFamily="34" charset="0"/>
              </a:rPr>
              <a:pPr algn="r"/>
              <a:t>19</a:t>
            </a:fld>
            <a:endParaRPr lang="en-US" sz="1000"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FAEC1577-2846-447C-AF27-CF2A2F77E849}"/>
              </a:ext>
            </a:extLst>
          </p:cNvPr>
          <p:cNvSpPr/>
          <p:nvPr/>
        </p:nvSpPr>
        <p:spPr>
          <a:xfrm>
            <a:off x="1041213" y="418440"/>
            <a:ext cx="7884826" cy="535531"/>
          </a:xfrm>
          <a:prstGeom prst="rect">
            <a:avLst/>
          </a:prstGeom>
        </p:spPr>
        <p:txBody>
          <a:bodyPr wrap="square">
            <a:spAutoFit/>
          </a:bodyPr>
          <a:lstStyle/>
          <a:p>
            <a:pPr algn="ctr">
              <a:lnSpc>
                <a:spcPct val="80000"/>
              </a:lnSpc>
            </a:pPr>
            <a:r>
              <a:rPr lang="en-US" sz="3600" b="1" dirty="0">
                <a:solidFill>
                  <a:schemeClr val="bg1"/>
                </a:solidFill>
                <a:latin typeface="Arial"/>
                <a:cs typeface="Arial"/>
              </a:rPr>
              <a:t>www.EMMresourcecenter.org</a:t>
            </a:r>
          </a:p>
        </p:txBody>
      </p:sp>
      <p:pic>
        <p:nvPicPr>
          <p:cNvPr id="12" name="Content Placeholder 8">
            <a:extLst>
              <a:ext uri="{FF2B5EF4-FFF2-40B4-BE49-F238E27FC236}">
                <a16:creationId xmlns:a16="http://schemas.microsoft.com/office/drawing/2014/main" xmlns="" id="{7F8E2FF1-A013-45B1-B9BB-D071A50ED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37" y="1264684"/>
            <a:ext cx="4613467" cy="4622011"/>
          </a:xfrm>
          <a:prstGeom prst="rect">
            <a:avLst/>
          </a:prstGeom>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13" b="15489"/>
          <a:stretch/>
        </p:blipFill>
        <p:spPr bwMode="auto">
          <a:xfrm rot="379421">
            <a:off x="4921721" y="4223135"/>
            <a:ext cx="2012007" cy="213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http://resource-center.yourvoicecounts.org/sites/default/files/chine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6240" y="2534827"/>
            <a:ext cx="2020699" cy="18807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1941" y="1264684"/>
            <a:ext cx="4264098" cy="1421366"/>
          </a:xfrm>
          <a:prstGeom prst="rect">
            <a:avLst/>
          </a:prstGeom>
        </p:spPr>
      </p:pic>
      <p:pic>
        <p:nvPicPr>
          <p:cNvPr id="8" name="Picture 2" descr="Pictur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0489" y="2831129"/>
            <a:ext cx="2274144" cy="350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082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Each Mind Matters </a:t>
            </a:r>
          </a:p>
        </p:txBody>
      </p:sp>
      <p:pic>
        <p:nvPicPr>
          <p:cNvPr id="1030" name="Picture 6" descr="P:\CLIENT SERVICES\ADVERTISING ACCOUNTS\CalMHSA\Each Mind Matters\Community Photos\IMG_8237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902" y="3618654"/>
            <a:ext cx="3379942" cy="300439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Slide Number Placeholder 5"/>
          <p:cNvSpPr txBox="1">
            <a:spLocks/>
          </p:cNvSpPr>
          <p:nvPr/>
        </p:nvSpPr>
        <p:spPr bwMode="auto">
          <a:xfrm>
            <a:off x="6553205" y="6470654"/>
            <a:ext cx="2511425" cy="40216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pitchFamily="34" charset="0"/>
                <a:ea typeface="Geneva" pitchFamily="127" charset="-128"/>
                <a:cs typeface="Arial" pitchFamily="34" charset="0"/>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pitchFamily="34" charset="0"/>
                <a:ea typeface="Geneva" pitchFamily="127" charset="-128"/>
                <a:cs typeface="Arial" pitchFamily="34" charset="0"/>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pitchFamily="34" charset="0"/>
                <a:ea typeface="Geneva" pitchFamily="127" charset="-128"/>
                <a:cs typeface="Arial" pitchFamily="34" charset="0"/>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5pPr>
            <a:lvl6pPr marL="25146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6pPr>
            <a:lvl7pPr marL="29718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7pPr>
            <a:lvl8pPr marL="34290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8pPr>
            <a:lvl9pPr marL="38862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9pPr>
          </a:lstStyle>
          <a:p>
            <a:pPr algn="r" eaLnBrk="1" hangingPunct="1">
              <a:spcBef>
                <a:spcPct val="0"/>
              </a:spcBef>
              <a:buClrTx/>
              <a:buSzTx/>
              <a:buFontTx/>
              <a:buNone/>
            </a:pPr>
            <a:fld id="{EA64389D-9E1D-4407-A0BE-85A3A8B5DE36}" type="slidenum">
              <a:rPr lang="en-US" altLang="en-US" sz="1000" smtClean="0">
                <a:solidFill>
                  <a:prstClr val="white"/>
                </a:solidFill>
              </a:rPr>
              <a:pPr algn="r" eaLnBrk="1" hangingPunct="1">
                <a:spcBef>
                  <a:spcPct val="0"/>
                </a:spcBef>
                <a:buClrTx/>
                <a:buSzTx/>
                <a:buFontTx/>
                <a:buNone/>
              </a:pPr>
              <a:t>2</a:t>
            </a:fld>
            <a:endParaRPr lang="en-US" altLang="en-US" sz="1000" dirty="0">
              <a:solidFill>
                <a:prstClr val="white"/>
              </a:solidFill>
            </a:endParaRPr>
          </a:p>
        </p:txBody>
      </p:sp>
      <p:sp>
        <p:nvSpPr>
          <p:cNvPr id="9" name="Text Placeholder 2"/>
          <p:cNvSpPr txBox="1">
            <a:spLocks/>
          </p:cNvSpPr>
          <p:nvPr/>
        </p:nvSpPr>
        <p:spPr bwMode="auto">
          <a:xfrm>
            <a:off x="289860" y="1271639"/>
            <a:ext cx="8499198" cy="309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3025" indent="-228600" eaLnBrk="0" hangingPunct="0">
              <a:defRPr sz="2400">
                <a:solidFill>
                  <a:schemeClr val="tx1"/>
                </a:solidFill>
                <a:latin typeface="Calibri" pitchFamily="34" charset="0"/>
                <a:ea typeface="Geneva" pitchFamily="127" charset="-128"/>
              </a:defRPr>
            </a:lvl1pPr>
            <a:lvl2pPr marL="742950" indent="-285750" eaLnBrk="0" hangingPunct="0">
              <a:defRPr sz="2400">
                <a:solidFill>
                  <a:schemeClr val="tx1"/>
                </a:solidFill>
                <a:latin typeface="Calibri" pitchFamily="34" charset="0"/>
                <a:ea typeface="Geneva" pitchFamily="127" charset="-128"/>
              </a:defRPr>
            </a:lvl2pPr>
            <a:lvl3pPr marL="1143000" indent="-228600" eaLnBrk="0" hangingPunct="0">
              <a:defRPr sz="2400">
                <a:solidFill>
                  <a:schemeClr val="tx1"/>
                </a:solidFill>
                <a:latin typeface="Calibri" pitchFamily="34" charset="0"/>
                <a:ea typeface="Geneva" pitchFamily="127" charset="-128"/>
              </a:defRPr>
            </a:lvl3pPr>
            <a:lvl4pPr marL="1600200" indent="-228600" eaLnBrk="0" hangingPunct="0">
              <a:defRPr sz="2400">
                <a:solidFill>
                  <a:schemeClr val="tx1"/>
                </a:solidFill>
                <a:latin typeface="Calibri" pitchFamily="34" charset="0"/>
                <a:ea typeface="Geneva" pitchFamily="127" charset="-128"/>
              </a:defRPr>
            </a:lvl4pPr>
            <a:lvl5pPr marL="2057400" indent="-228600" eaLnBrk="0" hangingPunct="0">
              <a:defRPr sz="2400">
                <a:solidFill>
                  <a:schemeClr val="tx1"/>
                </a:solidFill>
                <a:latin typeface="Calibri" pitchFamily="34" charset="0"/>
                <a:ea typeface="Geneva" pitchFamily="127"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Geneva" pitchFamily="127"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Geneva" pitchFamily="127"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Geneva" pitchFamily="127"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Geneva" pitchFamily="127" charset="-128"/>
              </a:defRPr>
            </a:lvl9pPr>
          </a:lstStyle>
          <a:p>
            <a:pPr marL="0" indent="0" algn="ctr" eaLnBrk="1" hangingPunct="1">
              <a:spcBef>
                <a:spcPct val="20000"/>
              </a:spcBef>
              <a:buClr>
                <a:srgbClr val="FDBE3E"/>
              </a:buClr>
              <a:buSzPct val="80000"/>
              <a:defRPr/>
            </a:pPr>
            <a:r>
              <a:rPr lang="en-US" sz="2800" b="1" dirty="0">
                <a:latin typeface="Arial" panose="020B0604020202020204" pitchFamily="34" charset="0"/>
                <a:cs typeface="Arial" panose="020B0604020202020204" pitchFamily="34" charset="0"/>
              </a:rPr>
              <a:t>Each Mind Matters is </a:t>
            </a:r>
          </a:p>
          <a:p>
            <a:pPr marL="0" indent="0" algn="ctr" eaLnBrk="1" hangingPunct="1">
              <a:spcBef>
                <a:spcPct val="20000"/>
              </a:spcBef>
              <a:buClr>
                <a:srgbClr val="FDBE3E"/>
              </a:buClr>
              <a:buSzPct val="80000"/>
              <a:defRPr/>
            </a:pPr>
            <a:r>
              <a:rPr lang="en-US" sz="2800" b="1" dirty="0">
                <a:latin typeface="Arial" panose="020B0604020202020204" pitchFamily="34" charset="0"/>
                <a:cs typeface="Arial" panose="020B0604020202020204" pitchFamily="34" charset="0"/>
              </a:rPr>
              <a:t>California’s Mental Health Movement.</a:t>
            </a:r>
            <a:r>
              <a:rPr lang="en-US" sz="2800" dirty="0">
                <a:latin typeface="Arial" panose="020B0604020202020204" pitchFamily="34" charset="0"/>
                <a:cs typeface="Arial" panose="020B0604020202020204" pitchFamily="34" charset="0"/>
              </a:rPr>
              <a:t> </a:t>
            </a:r>
          </a:p>
          <a:p>
            <a:pPr marL="0" indent="0" algn="ctr" eaLnBrk="1" hangingPunct="1">
              <a:spcBef>
                <a:spcPct val="20000"/>
              </a:spcBef>
              <a:buClr>
                <a:srgbClr val="FDBE3E"/>
              </a:buClr>
              <a:buSzPct val="80000"/>
              <a:defRPr/>
            </a:pPr>
            <a:endParaRPr lang="en-US" sz="1600" dirty="0">
              <a:latin typeface="Arial" panose="020B0604020202020204" pitchFamily="34" charset="0"/>
              <a:cs typeface="Arial" panose="020B0604020202020204" pitchFamily="34" charset="0"/>
            </a:endParaRPr>
          </a:p>
          <a:p>
            <a:pPr marL="0" indent="0" algn="ctr" eaLnBrk="1" hangingPunct="1">
              <a:spcBef>
                <a:spcPct val="20000"/>
              </a:spcBef>
              <a:buClr>
                <a:srgbClr val="FDBE3E"/>
              </a:buClr>
              <a:buSzPct val="80000"/>
              <a:defRPr/>
            </a:pPr>
            <a:r>
              <a:rPr lang="en-US" dirty="0">
                <a:latin typeface="Arial" panose="020B0604020202020204" pitchFamily="34" charset="0"/>
                <a:cs typeface="Arial" panose="020B0604020202020204" pitchFamily="34" charset="0"/>
              </a:rPr>
              <a:t>We are millions of individuals and thousands </a:t>
            </a:r>
          </a:p>
          <a:p>
            <a:pPr marL="0" indent="0" algn="ctr" eaLnBrk="1" hangingPunct="1">
              <a:spcBef>
                <a:spcPct val="20000"/>
              </a:spcBef>
              <a:buClr>
                <a:srgbClr val="FDBE3E"/>
              </a:buClr>
              <a:buSzPct val="80000"/>
              <a:defRPr/>
            </a:pPr>
            <a:r>
              <a:rPr lang="en-US" dirty="0">
                <a:latin typeface="Arial" panose="020B0604020202020204" pitchFamily="34" charset="0"/>
                <a:cs typeface="Arial" panose="020B0604020202020204" pitchFamily="34" charset="0"/>
              </a:rPr>
              <a:t>of organizations working to advance mental health. </a:t>
            </a:r>
            <a:endParaRPr lang="en-US" altLang="en-US" dirty="0">
              <a:latin typeface="Arial" pitchFamily="34" charset="0"/>
              <a:cs typeface="Arial" pitchFamily="34" charset="0"/>
            </a:endParaRPr>
          </a:p>
          <a:p>
            <a:pPr lvl="4" eaLnBrk="1" hangingPunct="1">
              <a:spcBef>
                <a:spcPct val="20000"/>
              </a:spcBef>
              <a:buClr>
                <a:srgbClr val="FDBE3E"/>
              </a:buClr>
              <a:buSzPct val="80000"/>
              <a:buFont typeface="Arial" pitchFamily="34" charset="0"/>
              <a:buChar char="–"/>
              <a:defRPr/>
            </a:pPr>
            <a:endParaRPr lang="en-US" altLang="en-US" sz="2000" dirty="0">
              <a:latin typeface="Arial" pitchFamily="34" charset="0"/>
              <a:cs typeface="Arial" pitchFamily="34" charset="0"/>
            </a:endParaRPr>
          </a:p>
          <a:p>
            <a:pPr marL="0" indent="0" eaLnBrk="1" hangingPunct="1">
              <a:spcBef>
                <a:spcPct val="20000"/>
              </a:spcBef>
              <a:buClr>
                <a:srgbClr val="FDBE3E"/>
              </a:buClr>
              <a:buSzPct val="80000"/>
              <a:defRPr/>
            </a:pPr>
            <a:endParaRPr lang="en-US" altLang="en-US" sz="500" dirty="0">
              <a:latin typeface="Arial" pitchFamily="34" charset="0"/>
              <a:cs typeface="Arial" pitchFamily="34" charset="0"/>
            </a:endParaRPr>
          </a:p>
          <a:p>
            <a:pPr eaLnBrk="1" hangingPunct="1">
              <a:spcBef>
                <a:spcPct val="20000"/>
              </a:spcBef>
              <a:buClr>
                <a:srgbClr val="FDBE3E"/>
              </a:buClr>
              <a:buSzPct val="80000"/>
              <a:buFont typeface="Arial" pitchFamily="34" charset="0"/>
              <a:buChar char="–"/>
              <a:defRPr/>
            </a:pPr>
            <a:endParaRPr lang="en-US" altLang="en-US" sz="500" dirty="0">
              <a:latin typeface="Arial" pitchFamily="34" charset="0"/>
              <a:cs typeface="Arial" pitchFamily="34" charset="0"/>
            </a:endParaRPr>
          </a:p>
        </p:txBody>
      </p:sp>
      <p:pic>
        <p:nvPicPr>
          <p:cNvPr id="2" name="Picture 1">
            <a:extLst>
              <a:ext uri="{FF2B5EF4-FFF2-40B4-BE49-F238E27FC236}">
                <a16:creationId xmlns:a16="http://schemas.microsoft.com/office/drawing/2014/main" xmlns="" id="{4AE6ED72-A53C-43A2-B15A-04F6AC1BAE81}"/>
              </a:ext>
            </a:extLst>
          </p:cNvPr>
          <p:cNvPicPr>
            <a:picLocks noChangeAspect="1"/>
          </p:cNvPicPr>
          <p:nvPr/>
        </p:nvPicPr>
        <p:blipFill rotWithShape="1">
          <a:blip r:embed="rId4"/>
          <a:srcRect l="20476" t="17037" r="47996" b="30185"/>
          <a:stretch/>
        </p:blipFill>
        <p:spPr>
          <a:xfrm>
            <a:off x="1219199" y="3762426"/>
            <a:ext cx="2882900" cy="1206501"/>
          </a:xfrm>
          <a:prstGeom prst="rect">
            <a:avLst/>
          </a:prstGeom>
        </p:spPr>
      </p:pic>
      <p:pic>
        <p:nvPicPr>
          <p:cNvPr id="1026" name="Picture 2" descr="https://emmresourcecenter.org/system/files/2017-12/SanaMente%20funding%20statement%20lockup%20centered_0.png">
            <a:extLst>
              <a:ext uri="{FF2B5EF4-FFF2-40B4-BE49-F238E27FC236}">
                <a16:creationId xmlns:a16="http://schemas.microsoft.com/office/drawing/2014/main" xmlns="" id="{35B1BD26-F3D0-4E91-A7C6-5B10DE0CF6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528" t="14183" r="43082" b="33039"/>
          <a:stretch/>
        </p:blipFill>
        <p:spPr bwMode="auto">
          <a:xfrm>
            <a:off x="1219199" y="5115480"/>
            <a:ext cx="2882900" cy="94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481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714" y="174992"/>
            <a:ext cx="8294687" cy="893233"/>
          </a:xfrm>
        </p:spPr>
        <p:txBody>
          <a:bodyPr>
            <a:normAutofit/>
          </a:bodyPr>
          <a:lstStyle/>
          <a:p>
            <a:r>
              <a:rPr lang="en-US" dirty="0"/>
              <a:t>R</a:t>
            </a:r>
            <a:r>
              <a:rPr lang="en-US" dirty="0" smtClean="0"/>
              <a:t>esources</a:t>
            </a:r>
            <a:endParaRPr lang="en-US" dirty="0"/>
          </a:p>
        </p:txBody>
      </p:sp>
      <p:sp>
        <p:nvSpPr>
          <p:cNvPr id="3" name="Content Placeholder 2"/>
          <p:cNvSpPr>
            <a:spLocks noGrp="1"/>
          </p:cNvSpPr>
          <p:nvPr>
            <p:ph idx="1"/>
          </p:nvPr>
        </p:nvSpPr>
        <p:spPr>
          <a:xfrm>
            <a:off x="163517" y="1363134"/>
            <a:ext cx="8751884" cy="5393266"/>
          </a:xfrm>
        </p:spPr>
        <p:txBody>
          <a:bodyPr/>
          <a:lstStyle/>
          <a:p>
            <a:pPr marL="342900" indent="-342900"/>
            <a:r>
              <a:rPr lang="en-US" sz="2400" dirty="0" smtClean="0"/>
              <a:t>The </a:t>
            </a:r>
            <a:r>
              <a:rPr lang="en-US" sz="2400" dirty="0"/>
              <a:t>Each Mind Matters (EMM) collection on Resources for Workplace Suicide </a:t>
            </a:r>
            <a:r>
              <a:rPr lang="en-US" sz="2400" dirty="0" smtClean="0"/>
              <a:t>Prevention: </a:t>
            </a:r>
            <a:r>
              <a:rPr lang="en-US" sz="2400" u="sng" dirty="0" smtClean="0">
                <a:hlinkClick r:id="rId3"/>
              </a:rPr>
              <a:t>https</a:t>
            </a:r>
            <a:r>
              <a:rPr lang="en-US" sz="2400" u="sng" dirty="0">
                <a:hlinkClick r:id="rId3"/>
              </a:rPr>
              <a:t>://www.eachmindmatters.org/change-agents/resources-for-workplace-suicide-prevention/</a:t>
            </a:r>
            <a:r>
              <a:rPr lang="en-US" sz="2400" dirty="0"/>
              <a:t> </a:t>
            </a:r>
          </a:p>
          <a:p>
            <a:pPr marL="342900" indent="-342900"/>
            <a:r>
              <a:rPr lang="en-US" sz="2400" dirty="0" smtClean="0"/>
              <a:t>Comprehensive Blueprint for Workplace Suicide Prevention: </a:t>
            </a:r>
            <a:r>
              <a:rPr lang="en-US" sz="2400" u="sng" dirty="0" smtClean="0">
                <a:solidFill>
                  <a:srgbClr val="92D050"/>
                </a:solidFill>
              </a:rPr>
              <a:t>http</a:t>
            </a:r>
            <a:r>
              <a:rPr lang="en-US" sz="2400" u="sng" dirty="0">
                <a:solidFill>
                  <a:srgbClr val="92D050"/>
                </a:solidFill>
              </a:rPr>
              <a:t>://actionallianceforsuicideprevention.org/comprehensive-blueprint-workplace-suicide-prevention-1</a:t>
            </a:r>
            <a:r>
              <a:rPr lang="en-US" sz="2400" dirty="0"/>
              <a:t> </a:t>
            </a:r>
            <a:endParaRPr lang="en-US" sz="2400" dirty="0" smtClean="0"/>
          </a:p>
          <a:p>
            <a:pPr marL="342900" indent="-342900"/>
            <a:r>
              <a:rPr lang="en-US" sz="2400" dirty="0" smtClean="0"/>
              <a:t>Know </a:t>
            </a:r>
            <a:r>
              <a:rPr lang="en-US" sz="2400" dirty="0"/>
              <a:t>the Signs </a:t>
            </a:r>
            <a:r>
              <a:rPr lang="en-US" sz="2400" dirty="0" smtClean="0"/>
              <a:t>web site: </a:t>
            </a:r>
            <a:r>
              <a:rPr lang="en-US" sz="2400" dirty="0" smtClean="0">
                <a:hlinkClick r:id="rId4"/>
              </a:rPr>
              <a:t>www.SuicideIsPreventable.org</a:t>
            </a:r>
            <a:endParaRPr lang="en-US" sz="2400" dirty="0" smtClean="0"/>
          </a:p>
          <a:p>
            <a:pPr marL="342900" indent="-342900"/>
            <a:r>
              <a:rPr lang="en-US" sz="2400" dirty="0" smtClean="0"/>
              <a:t>Suicide Prevention training: </a:t>
            </a:r>
            <a:r>
              <a:rPr lang="en-US" sz="2400" dirty="0" smtClean="0">
                <a:hlinkClick r:id="rId5"/>
              </a:rPr>
              <a:t>www.livingworks.net</a:t>
            </a:r>
            <a:r>
              <a:rPr lang="en-US" sz="2400" dirty="0" smtClean="0"/>
              <a:t> and </a:t>
            </a:r>
            <a:r>
              <a:rPr lang="en-US" sz="2400" dirty="0" err="1" smtClean="0">
                <a:solidFill>
                  <a:srgbClr val="92D050"/>
                </a:solidFill>
              </a:rPr>
              <a:t>qprinstitute.com</a:t>
            </a:r>
            <a:endParaRPr lang="en-US" sz="2400" dirty="0">
              <a:solidFill>
                <a:srgbClr val="92D050"/>
              </a:solidFill>
            </a:endParaRPr>
          </a:p>
          <a:p>
            <a:pPr marL="342900" indent="-342900"/>
            <a:r>
              <a:rPr lang="en-US" sz="2400" dirty="0" smtClean="0"/>
              <a:t>National Suicide Prevention Lifeline: </a:t>
            </a:r>
            <a:r>
              <a:rPr lang="en-US" sz="2400" b="1" dirty="0" smtClean="0">
                <a:solidFill>
                  <a:srgbClr val="92D050"/>
                </a:solidFill>
              </a:rPr>
              <a:t>1-800-273-8255</a:t>
            </a:r>
            <a:endParaRPr lang="en-US" sz="2400" b="1" dirty="0">
              <a:solidFill>
                <a:srgbClr val="92D050"/>
              </a:solidFill>
            </a:endParaRPr>
          </a:p>
        </p:txBody>
      </p:sp>
    </p:spTree>
    <p:extLst>
      <p:ext uri="{BB962C8B-B14F-4D97-AF65-F5344CB8AC3E}">
        <p14:creationId xmlns:p14="http://schemas.microsoft.com/office/powerpoint/2010/main" val="1449459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Thank </a:t>
            </a:r>
            <a:r>
              <a:rPr lang="en-US" dirty="0" smtClean="0"/>
              <a:t>You! </a:t>
            </a:r>
            <a:endParaRPr lang="en-US" dirty="0"/>
          </a:p>
        </p:txBody>
      </p:sp>
      <p:sp>
        <p:nvSpPr>
          <p:cNvPr id="8" name="Slide Number Placeholder 5"/>
          <p:cNvSpPr txBox="1">
            <a:spLocks/>
          </p:cNvSpPr>
          <p:nvPr/>
        </p:nvSpPr>
        <p:spPr bwMode="auto">
          <a:xfrm>
            <a:off x="6553205" y="6470654"/>
            <a:ext cx="2511425" cy="40216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defTabSz="457200" rtl="0" eaLnBrk="0" fontAlgn="base" hangingPunct="0">
              <a:spcBef>
                <a:spcPts val="600"/>
              </a:spcBef>
              <a:spcAft>
                <a:spcPct val="0"/>
              </a:spcAft>
              <a:buClr>
                <a:schemeClr val="tx2"/>
              </a:buClr>
              <a:buSzPct val="71000"/>
              <a:buFont typeface="Arial" pitchFamily="34" charset="0"/>
              <a:buChar char="•"/>
              <a:defRPr sz="3200" kern="1200">
                <a:solidFill>
                  <a:schemeClr val="tx1"/>
                </a:solidFill>
                <a:latin typeface="Arial" pitchFamily="34" charset="0"/>
                <a:ea typeface="Geneva" pitchFamily="127" charset="-128"/>
                <a:cs typeface="Arial" pitchFamily="34" charset="0"/>
              </a:defRPr>
            </a:lvl1pPr>
            <a:lvl2pPr marL="742950" indent="-285750" algn="l" defTabSz="457200" rtl="0" eaLnBrk="0" fontAlgn="base" hangingPunct="0">
              <a:spcBef>
                <a:spcPct val="20000"/>
              </a:spcBef>
              <a:spcAft>
                <a:spcPct val="0"/>
              </a:spcAft>
              <a:buClr>
                <a:srgbClr val="00B4EF"/>
              </a:buClr>
              <a:buSzPct val="80000"/>
              <a:buFont typeface="Arial" pitchFamily="34" charset="0"/>
              <a:buChar char="–"/>
              <a:defRPr sz="2800" kern="1200">
                <a:solidFill>
                  <a:schemeClr val="tx1"/>
                </a:solidFill>
                <a:latin typeface="Arial" pitchFamily="34" charset="0"/>
                <a:ea typeface="Geneva" pitchFamily="127" charset="-128"/>
                <a:cs typeface="Arial" pitchFamily="34" charset="0"/>
              </a:defRPr>
            </a:lvl2pPr>
            <a:lvl3pPr marL="1143000" indent="-228600" algn="l" defTabSz="457200" rtl="0" eaLnBrk="0" fontAlgn="base" hangingPunct="0">
              <a:spcBef>
                <a:spcPct val="20000"/>
              </a:spcBef>
              <a:spcAft>
                <a:spcPct val="0"/>
              </a:spcAft>
              <a:buClr>
                <a:schemeClr val="accent1"/>
              </a:buClr>
              <a:buSzPct val="80000"/>
              <a:buFont typeface="Arial" pitchFamily="34" charset="0"/>
              <a:buChar char="•"/>
              <a:defRPr sz="2400" kern="1200">
                <a:solidFill>
                  <a:schemeClr val="tx1"/>
                </a:solidFill>
                <a:latin typeface="Arial" pitchFamily="34" charset="0"/>
                <a:ea typeface="Geneva" pitchFamily="127" charset="-128"/>
                <a:cs typeface="Arial" pitchFamily="34" charset="0"/>
              </a:defRPr>
            </a:lvl3pPr>
            <a:lvl4pPr marL="1600200" indent="-228600" algn="l" defTabSz="457200" rtl="0" eaLnBrk="0" fontAlgn="base" hangingPunct="0">
              <a:spcBef>
                <a:spcPct val="20000"/>
              </a:spcBef>
              <a:spcAft>
                <a:spcPct val="0"/>
              </a:spcAft>
              <a:buClr>
                <a:srgbClr val="FDBE3E"/>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4pPr>
            <a:lvl5pPr marL="2057400" indent="-228600" algn="l" defTabSz="457200" rtl="0" eaLnBrk="0" fontAlgn="base"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5pPr>
            <a:lvl6pPr marL="25146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6pPr>
            <a:lvl7pPr marL="29718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7pPr>
            <a:lvl8pPr marL="34290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8pPr>
            <a:lvl9pPr marL="3886200" indent="-228600" algn="l" defTabSz="457200" rtl="0" eaLnBrk="0" fontAlgn="base" latinLnBrk="0" hangingPunct="0">
              <a:spcBef>
                <a:spcPct val="20000"/>
              </a:spcBef>
              <a:spcAft>
                <a:spcPct val="0"/>
              </a:spcAft>
              <a:buClr>
                <a:schemeClr val="accent2"/>
              </a:buClr>
              <a:buSzPct val="80000"/>
              <a:buFont typeface="Arial" pitchFamily="34" charset="0"/>
              <a:buChar char="•"/>
              <a:defRPr sz="2000" kern="1200">
                <a:solidFill>
                  <a:schemeClr val="tx1"/>
                </a:solidFill>
                <a:latin typeface="Arial" pitchFamily="34" charset="0"/>
                <a:ea typeface="Geneva" pitchFamily="127" charset="-128"/>
                <a:cs typeface="Arial" pitchFamily="34" charset="0"/>
              </a:defRPr>
            </a:lvl9pPr>
          </a:lstStyle>
          <a:p>
            <a:pPr algn="r" eaLnBrk="1" hangingPunct="1">
              <a:spcBef>
                <a:spcPct val="0"/>
              </a:spcBef>
              <a:buClrTx/>
              <a:buSzTx/>
              <a:buFontTx/>
              <a:buNone/>
            </a:pPr>
            <a:fld id="{EA64389D-9E1D-4407-A0BE-85A3A8B5DE36}" type="slidenum">
              <a:rPr lang="en-US" altLang="en-US" sz="1000" smtClean="0">
                <a:solidFill>
                  <a:prstClr val="white"/>
                </a:solidFill>
              </a:rPr>
              <a:pPr algn="r" eaLnBrk="1" hangingPunct="1">
                <a:spcBef>
                  <a:spcPct val="0"/>
                </a:spcBef>
                <a:buClrTx/>
                <a:buSzTx/>
                <a:buFontTx/>
                <a:buNone/>
              </a:pPr>
              <a:t>21</a:t>
            </a:fld>
            <a:endParaRPr lang="en-US" altLang="en-US" sz="1000" dirty="0">
              <a:solidFill>
                <a:prstClr val="white"/>
              </a:solidFill>
            </a:endParaRPr>
          </a:p>
        </p:txBody>
      </p:sp>
      <p:sp>
        <p:nvSpPr>
          <p:cNvPr id="4" name="TextBox 3"/>
          <p:cNvSpPr txBox="1"/>
          <p:nvPr/>
        </p:nvSpPr>
        <p:spPr>
          <a:xfrm>
            <a:off x="3109361" y="2375065"/>
            <a:ext cx="2246410" cy="534390"/>
          </a:xfrm>
          <a:prstGeom prst="rect">
            <a:avLst/>
          </a:prstGeom>
        </p:spPr>
        <p:txBody>
          <a:bodyPr wrap="none" rtlCol="0">
            <a:normAutofit/>
          </a:bodyPr>
          <a:lstStyle/>
          <a:p>
            <a:pPr marL="0" indent="0">
              <a:lnSpc>
                <a:spcPct val="80000"/>
              </a:lnSpc>
              <a:buFont typeface="Arial"/>
              <a:buNone/>
            </a:pPr>
            <a:r>
              <a:rPr lang="en-US" sz="2400" dirty="0">
                <a:latin typeface="Arial"/>
                <a:cs typeface="Arial"/>
              </a:rPr>
              <a:t>Presenter Info</a:t>
            </a:r>
          </a:p>
        </p:txBody>
      </p:sp>
      <p:pic>
        <p:nvPicPr>
          <p:cNvPr id="3076" name="Picture 4" descr="https://emmresourcecenter.org/system/files/2017-12/EMM%20funding%20statement%20lockup%20centered.png">
            <a:extLst>
              <a:ext uri="{FF2B5EF4-FFF2-40B4-BE49-F238E27FC236}">
                <a16:creationId xmlns:a16="http://schemas.microsoft.com/office/drawing/2014/main" xmlns="" id="{1AA48AF1-993B-45C9-A1C5-ABCFDDE21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4229104"/>
            <a:ext cx="8788400" cy="219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679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TS Outcomes 1 1-01.png" descr="/Users/administrator/Desktop/KTS Outcomes ppt/KTS Outcomes 1 1-01.png"/>
          <p:cNvPicPr>
            <a:picLocks noChangeAspect="1"/>
          </p:cNvPicPr>
          <p:nvPr/>
        </p:nvPicPr>
        <p:blipFill rotWithShape="1">
          <a:blip r:embed="rId3" r:link="rId4">
            <a:extLst>
              <a:ext uri="{28A0092B-C50C-407E-A947-70E740481C1C}">
                <a14:useLocalDpi xmlns:a14="http://schemas.microsoft.com/office/drawing/2010/main" val="0"/>
              </a:ext>
            </a:extLst>
          </a:blip>
          <a:srcRect l="4062" r="7295" b="15051"/>
          <a:stretch>
            <a:fillRect/>
          </a:stretch>
        </p:blipFill>
        <p:spPr>
          <a:xfrm>
            <a:off x="0" y="0"/>
            <a:ext cx="9144000" cy="6134100"/>
          </a:xfrm>
          <a:prstGeom prst="rect">
            <a:avLst/>
          </a:prstGeom>
        </p:spPr>
      </p:pic>
      <p:sp>
        <p:nvSpPr>
          <p:cNvPr id="6" name="Rectangle 3"/>
          <p:cNvSpPr txBox="1">
            <a:spLocks noChangeArrowheads="1"/>
          </p:cNvSpPr>
          <p:nvPr/>
        </p:nvSpPr>
        <p:spPr>
          <a:xfrm>
            <a:off x="395536" y="1196752"/>
            <a:ext cx="8424936" cy="460851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endParaRPr lang="en-US" sz="1850" b="1" i="1" dirty="0">
              <a:latin typeface="Cambria" pitchFamily="18" charset="0"/>
            </a:endParaRPr>
          </a:p>
          <a:p>
            <a:pPr>
              <a:buFont typeface="Arial"/>
              <a:buNone/>
            </a:pPr>
            <a:endParaRPr lang="en-US" sz="1850" b="1" i="1" dirty="0">
              <a:latin typeface="Cambria" pitchFamily="18" charset="0"/>
            </a:endParaRPr>
          </a:p>
          <a:p>
            <a:pPr>
              <a:buFont typeface="Arial"/>
              <a:buNone/>
            </a:pPr>
            <a:endParaRPr lang="en-US" sz="1850" b="1" i="1" dirty="0">
              <a:latin typeface="Cambria" pitchFamily="18" charset="0"/>
            </a:endParaRPr>
          </a:p>
          <a:p>
            <a:pPr>
              <a:buFont typeface="Arial"/>
              <a:buNone/>
            </a:pPr>
            <a:endParaRPr lang="en-US" dirty="0"/>
          </a:p>
        </p:txBody>
      </p:sp>
      <p:sp>
        <p:nvSpPr>
          <p:cNvPr id="3" name="TextBox 2"/>
          <p:cNvSpPr txBox="1"/>
          <p:nvPr/>
        </p:nvSpPr>
        <p:spPr>
          <a:xfrm>
            <a:off x="395536" y="304798"/>
            <a:ext cx="4709864" cy="2139047"/>
          </a:xfrm>
          <a:prstGeom prst="rect">
            <a:avLst/>
          </a:prstGeom>
          <a:noFill/>
        </p:spPr>
        <p:txBody>
          <a:bodyPr wrap="square" rtlCol="0">
            <a:spAutoFit/>
          </a:bodyPr>
          <a:lstStyle/>
          <a:p>
            <a:r>
              <a:rPr lang="en-US" sz="1900" dirty="0">
                <a:solidFill>
                  <a:schemeClr val="accent3">
                    <a:lumMod val="60000"/>
                    <a:lumOff val="40000"/>
                  </a:schemeClr>
                </a:solidFill>
              </a:rPr>
              <a:t>Know the Signs is a statewide suicide prevention social marketing campaign with the overarching goal to increase Californians’ capacity to prevent suicide by encouraging individuals to know the signs, find the words to talk to someone they are concerned </a:t>
            </a:r>
          </a:p>
          <a:p>
            <a:r>
              <a:rPr lang="en-US" sz="1900" dirty="0">
                <a:solidFill>
                  <a:schemeClr val="accent3">
                    <a:lumMod val="60000"/>
                    <a:lumOff val="40000"/>
                  </a:schemeClr>
                </a:solidFill>
              </a:rPr>
              <a:t>about, and to reach out to resources.</a:t>
            </a:r>
          </a:p>
        </p:txBody>
      </p:sp>
      <p:sp>
        <p:nvSpPr>
          <p:cNvPr id="4" name="TextBox 3"/>
          <p:cNvSpPr txBox="1"/>
          <p:nvPr/>
        </p:nvSpPr>
        <p:spPr>
          <a:xfrm>
            <a:off x="1524001" y="4878739"/>
            <a:ext cx="7296471" cy="276999"/>
          </a:xfrm>
          <a:prstGeom prst="rect">
            <a:avLst/>
          </a:prstGeom>
          <a:noFill/>
        </p:spPr>
        <p:txBody>
          <a:bodyPr wrap="square" rtlCol="0">
            <a:spAutoFit/>
          </a:bodyPr>
          <a:lstStyle/>
          <a:p>
            <a:r>
              <a:rPr lang="en-US" sz="1200" dirty="0">
                <a:solidFill>
                  <a:srgbClr val="313231"/>
                </a:solidFill>
              </a:rPr>
              <a:t>. </a:t>
            </a:r>
          </a:p>
        </p:txBody>
      </p:sp>
      <p:sp>
        <p:nvSpPr>
          <p:cNvPr id="7" name="TextBox 6"/>
          <p:cNvSpPr txBox="1"/>
          <p:nvPr/>
        </p:nvSpPr>
        <p:spPr>
          <a:xfrm>
            <a:off x="4788024" y="4920875"/>
            <a:ext cx="6115472" cy="954107"/>
          </a:xfrm>
          <a:prstGeom prst="rect">
            <a:avLst/>
          </a:prstGeom>
          <a:noFill/>
        </p:spPr>
        <p:txBody>
          <a:bodyPr wrap="square" rtlCol="0">
            <a:spAutoFit/>
          </a:bodyPr>
          <a:lstStyle/>
          <a:p>
            <a:r>
              <a:rPr lang="en-US" sz="2800" dirty="0">
                <a:solidFill>
                  <a:srgbClr val="7030A0"/>
                </a:solidFill>
                <a:latin typeface="Calibri" panose="020F0502020204030204" pitchFamily="34" charset="0"/>
              </a:rPr>
              <a:t>suicide</a:t>
            </a:r>
            <a:r>
              <a:rPr lang="en-US" sz="2800" b="1" dirty="0">
                <a:solidFill>
                  <a:srgbClr val="7030A0"/>
                </a:solidFill>
                <a:latin typeface="Calibri" panose="020F0502020204030204" pitchFamily="34" charset="0"/>
              </a:rPr>
              <a:t>is</a:t>
            </a:r>
            <a:r>
              <a:rPr lang="en-US" sz="2800" dirty="0">
                <a:solidFill>
                  <a:srgbClr val="7030A0"/>
                </a:solidFill>
                <a:latin typeface="Calibri" panose="020F0502020204030204" pitchFamily="34" charset="0"/>
              </a:rPr>
              <a:t>preventable.org                   elsuicidio</a:t>
            </a:r>
            <a:r>
              <a:rPr lang="en-US" sz="2800" b="1" dirty="0">
                <a:solidFill>
                  <a:srgbClr val="7030A0"/>
                </a:solidFill>
                <a:latin typeface="Calibri" panose="020F0502020204030204" pitchFamily="34" charset="0"/>
              </a:rPr>
              <a:t>es</a:t>
            </a:r>
            <a:r>
              <a:rPr lang="en-US" sz="2800" dirty="0">
                <a:solidFill>
                  <a:srgbClr val="7030A0"/>
                </a:solidFill>
                <a:latin typeface="Calibri" panose="020F0502020204030204" pitchFamily="34" charset="0"/>
              </a:rPr>
              <a:t>prevenible.org</a:t>
            </a:r>
          </a:p>
        </p:txBody>
      </p:sp>
    </p:spTree>
    <p:extLst>
      <p:ext uri="{BB962C8B-B14F-4D97-AF65-F5344CB8AC3E}">
        <p14:creationId xmlns:p14="http://schemas.microsoft.com/office/powerpoint/2010/main" val="354759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2115" y="1374561"/>
            <a:ext cx="8294687" cy="3602173"/>
          </a:xfrm>
        </p:spPr>
        <p:txBody>
          <a:bodyPr/>
          <a:lstStyle/>
          <a:p>
            <a:pPr marL="514350" indent="-514350"/>
            <a:r>
              <a:rPr lang="en-US" dirty="0" smtClean="0"/>
              <a:t>Why </a:t>
            </a:r>
            <a:r>
              <a:rPr lang="en-US" dirty="0"/>
              <a:t>suicide prevention in the </a:t>
            </a:r>
            <a:r>
              <a:rPr lang="en-US" dirty="0" smtClean="0"/>
              <a:t>workplace?</a:t>
            </a:r>
            <a:endParaRPr lang="en-US" dirty="0"/>
          </a:p>
          <a:p>
            <a:pPr marL="514350" indent="-514350"/>
            <a:r>
              <a:rPr lang="en-US" dirty="0" smtClean="0"/>
              <a:t>Occupational risk and protective factors</a:t>
            </a:r>
            <a:endParaRPr lang="en-US" dirty="0"/>
          </a:p>
          <a:p>
            <a:pPr marL="514350" indent="-514350"/>
            <a:r>
              <a:rPr lang="en-US" dirty="0" smtClean="0"/>
              <a:t>Strategies to </a:t>
            </a:r>
            <a:r>
              <a:rPr lang="en-US" dirty="0"/>
              <a:t>integrate suicide prevention </a:t>
            </a:r>
            <a:r>
              <a:rPr lang="en-US" dirty="0" smtClean="0"/>
              <a:t>in </a:t>
            </a:r>
            <a:r>
              <a:rPr lang="en-US" dirty="0"/>
              <a:t>the </a:t>
            </a:r>
            <a:r>
              <a:rPr lang="en-US" dirty="0" smtClean="0"/>
              <a:t>workplace</a:t>
            </a:r>
            <a:endParaRPr lang="en-US" dirty="0"/>
          </a:p>
          <a:p>
            <a:pPr marL="514350" indent="-514350"/>
            <a:r>
              <a:rPr lang="en-US" dirty="0"/>
              <a:t>Resources</a:t>
            </a:r>
          </a:p>
        </p:txBody>
      </p:sp>
      <p:sp>
        <p:nvSpPr>
          <p:cNvPr id="3" name="Title 2"/>
          <p:cNvSpPr>
            <a:spLocks noGrp="1"/>
          </p:cNvSpPr>
          <p:nvPr>
            <p:ph type="title"/>
          </p:nvPr>
        </p:nvSpPr>
        <p:spPr/>
        <p:txBody>
          <a:bodyPr/>
          <a:lstStyle/>
          <a:p>
            <a:r>
              <a:rPr lang="en-US" dirty="0"/>
              <a:t>Today’s Agenda</a:t>
            </a:r>
          </a:p>
        </p:txBody>
      </p:sp>
    </p:spTree>
    <p:extLst>
      <p:ext uri="{BB962C8B-B14F-4D97-AF65-F5344CB8AC3E}">
        <p14:creationId xmlns:p14="http://schemas.microsoft.com/office/powerpoint/2010/main" val="34008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14" y="234953"/>
            <a:ext cx="8316689" cy="893233"/>
          </a:xfrm>
        </p:spPr>
        <p:txBody>
          <a:bodyPr>
            <a:normAutofit fontScale="90000"/>
          </a:bodyPr>
          <a:lstStyle/>
          <a:p>
            <a:r>
              <a:rPr lang="en-US" sz="3600" dirty="0"/>
              <a:t> Why Suicide Prevention in the Workplace? </a:t>
            </a:r>
          </a:p>
        </p:txBody>
      </p:sp>
      <p:sp>
        <p:nvSpPr>
          <p:cNvPr id="3" name="Content Placeholder 2"/>
          <p:cNvSpPr>
            <a:spLocks noGrp="1"/>
          </p:cNvSpPr>
          <p:nvPr>
            <p:ph idx="1"/>
          </p:nvPr>
        </p:nvSpPr>
        <p:spPr>
          <a:xfrm>
            <a:off x="370114" y="1334198"/>
            <a:ext cx="8481335" cy="4967814"/>
          </a:xfrm>
        </p:spPr>
        <p:txBody>
          <a:bodyPr>
            <a:noAutofit/>
          </a:bodyPr>
          <a:lstStyle/>
          <a:p>
            <a:pPr marL="411480" indent="-342900"/>
            <a:r>
              <a:rPr lang="en-US" sz="2800" dirty="0"/>
              <a:t>Approximately 70% of suicides are among working age adults</a:t>
            </a:r>
          </a:p>
          <a:p>
            <a:pPr marL="1195705" lvl="1" indent="-457200">
              <a:buClr>
                <a:schemeClr val="tx1"/>
              </a:buClr>
            </a:pPr>
            <a:r>
              <a:rPr lang="en-US" dirty="0"/>
              <a:t>In the last 10 years the rate of suicide has </a:t>
            </a:r>
            <a:r>
              <a:rPr lang="en-US" dirty="0" smtClean="0"/>
              <a:t>increased </a:t>
            </a:r>
            <a:r>
              <a:rPr lang="en-US" dirty="0"/>
              <a:t>most rapidly among adults ages 18-64. </a:t>
            </a:r>
          </a:p>
          <a:p>
            <a:pPr marL="411480" indent="-342900"/>
            <a:r>
              <a:rPr lang="en-US" sz="2800" dirty="0"/>
              <a:t>Most adults spend a significant portion of their lives at work. </a:t>
            </a:r>
          </a:p>
          <a:p>
            <a:pPr marL="411480" indent="-342900"/>
            <a:r>
              <a:rPr lang="en-US" sz="2800" dirty="0"/>
              <a:t>For many adults, time spent at work is balanced, often precariously, against the need to care for children and aging parents. </a:t>
            </a:r>
          </a:p>
        </p:txBody>
      </p:sp>
    </p:spTree>
    <p:extLst>
      <p:ext uri="{BB962C8B-B14F-4D97-AF65-F5344CB8AC3E}">
        <p14:creationId xmlns:p14="http://schemas.microsoft.com/office/powerpoint/2010/main" val="3122256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2116" y="1418168"/>
            <a:ext cx="8180387" cy="4544484"/>
          </a:xfrm>
        </p:spPr>
        <p:txBody>
          <a:bodyPr/>
          <a:lstStyle/>
          <a:p>
            <a:pPr marL="342900" indent="-342900"/>
            <a:r>
              <a:rPr lang="en-US" sz="2800" dirty="0"/>
              <a:t>The workplace is can offer a sense of purpose and community, both important protective factors against </a:t>
            </a:r>
            <a:r>
              <a:rPr lang="en-US" sz="2800" dirty="0" smtClean="0"/>
              <a:t>suicide</a:t>
            </a:r>
            <a:endParaRPr lang="en-US" sz="2800" dirty="0"/>
          </a:p>
          <a:p>
            <a:pPr marL="342900" indent="-342900"/>
            <a:r>
              <a:rPr lang="en-US" sz="2800" dirty="0" smtClean="0"/>
              <a:t>The </a:t>
            </a:r>
            <a:r>
              <a:rPr lang="en-US" sz="2800" dirty="0"/>
              <a:t>affects of a suicide on other employees can be emotionally </a:t>
            </a:r>
            <a:r>
              <a:rPr lang="en-US" sz="2800" dirty="0" smtClean="0"/>
              <a:t>devastating</a:t>
            </a:r>
            <a:endParaRPr lang="en-US" sz="2800" dirty="0"/>
          </a:p>
          <a:p>
            <a:pPr marL="342900" indent="-342900"/>
            <a:r>
              <a:rPr lang="en-US" sz="2800" dirty="0"/>
              <a:t>For a business, the financial costs</a:t>
            </a:r>
            <a:r>
              <a:rPr lang="mr-IN" sz="2800" dirty="0"/>
              <a:t>–</a:t>
            </a:r>
            <a:r>
              <a:rPr lang="en-US" sz="2800" dirty="0"/>
              <a:t> direct and indirect </a:t>
            </a:r>
            <a:r>
              <a:rPr lang="mr-IN" sz="2800" dirty="0"/>
              <a:t>–</a:t>
            </a:r>
            <a:r>
              <a:rPr lang="en-US" sz="2800" dirty="0"/>
              <a:t> can also be devastating</a:t>
            </a:r>
          </a:p>
        </p:txBody>
      </p:sp>
      <p:sp>
        <p:nvSpPr>
          <p:cNvPr id="3" name="Title 2"/>
          <p:cNvSpPr>
            <a:spLocks noGrp="1"/>
          </p:cNvSpPr>
          <p:nvPr>
            <p:ph type="title"/>
          </p:nvPr>
        </p:nvSpPr>
        <p:spPr>
          <a:xfrm>
            <a:off x="392116" y="234953"/>
            <a:ext cx="8751884" cy="893233"/>
          </a:xfrm>
        </p:spPr>
        <p:txBody>
          <a:bodyPr/>
          <a:lstStyle/>
          <a:p>
            <a:r>
              <a:rPr lang="en-US" sz="3400" dirty="0"/>
              <a:t>Good </a:t>
            </a:r>
            <a:r>
              <a:rPr lang="en-US" sz="3400" dirty="0" smtClean="0"/>
              <a:t>business </a:t>
            </a:r>
            <a:r>
              <a:rPr lang="en-US" sz="3400" i="1" dirty="0"/>
              <a:t>and</a:t>
            </a:r>
            <a:r>
              <a:rPr lang="en-US" sz="3400" dirty="0"/>
              <a:t> the </a:t>
            </a:r>
            <a:r>
              <a:rPr lang="en-US" sz="3400" dirty="0" smtClean="0"/>
              <a:t>right </a:t>
            </a:r>
            <a:r>
              <a:rPr lang="en-US" sz="3400" dirty="0"/>
              <a:t>t</a:t>
            </a:r>
            <a:r>
              <a:rPr lang="en-US" sz="3400" dirty="0" smtClean="0"/>
              <a:t>hing </a:t>
            </a:r>
            <a:r>
              <a:rPr lang="en-US" sz="3400" dirty="0"/>
              <a:t>to </a:t>
            </a:r>
            <a:r>
              <a:rPr lang="en-US" sz="3400" dirty="0" smtClean="0"/>
              <a:t>do</a:t>
            </a:r>
            <a:endParaRPr lang="en-US" sz="3400" dirty="0"/>
          </a:p>
        </p:txBody>
      </p:sp>
    </p:spTree>
    <p:extLst>
      <p:ext uri="{BB962C8B-B14F-4D97-AF65-F5344CB8AC3E}">
        <p14:creationId xmlns:p14="http://schemas.microsoft.com/office/powerpoint/2010/main" val="809051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26780" y="1303132"/>
            <a:ext cx="5417220" cy="4647965"/>
          </a:xfrm>
        </p:spPr>
        <p:txBody>
          <a:bodyPr/>
          <a:lstStyle/>
          <a:p>
            <a:pPr marL="0" indent="0">
              <a:buNone/>
            </a:pPr>
            <a:r>
              <a:rPr lang="en-US" sz="2400" dirty="0"/>
              <a:t>Prevention is a smart, and cost effective </a:t>
            </a:r>
            <a:r>
              <a:rPr lang="en-US" sz="2400" dirty="0" smtClean="0"/>
              <a:t>investment</a:t>
            </a:r>
            <a:endParaRPr lang="en-US" sz="2400" dirty="0" smtClean="0"/>
          </a:p>
          <a:p>
            <a:pPr marL="342900" indent="-342900"/>
            <a:r>
              <a:rPr lang="en-US" sz="2400" dirty="0" smtClean="0"/>
              <a:t>Estimated</a:t>
            </a:r>
            <a:r>
              <a:rPr lang="en-US" sz="2400" dirty="0" smtClean="0"/>
              <a:t> annual costs of suicide deaths and attempts: $93.5 billion</a:t>
            </a:r>
          </a:p>
          <a:p>
            <a:pPr marL="342900" indent="-342900"/>
            <a:r>
              <a:rPr lang="en-US" sz="2400" dirty="0" smtClean="0"/>
              <a:t>Cost of one suicide: $1,329,553</a:t>
            </a:r>
            <a:endParaRPr lang="en-US" sz="2400" dirty="0" smtClean="0"/>
          </a:p>
          <a:p>
            <a:pPr marL="1012825" lvl="1" indent="-342900"/>
            <a:r>
              <a:rPr lang="en-US" sz="2000" dirty="0" smtClean="0"/>
              <a:t>97% indirect (lost productivity), with the remainder in medical costs</a:t>
            </a:r>
            <a:endParaRPr lang="en-US" sz="2000" dirty="0"/>
          </a:p>
          <a:p>
            <a:pPr marL="342900" indent="-342900"/>
            <a:r>
              <a:rPr lang="en-US" sz="2400" dirty="0" smtClean="0"/>
              <a:t>For every $1 spent on interventions and linkages for care, $2.50 is saved in the cost of suicides</a:t>
            </a:r>
          </a:p>
          <a:p>
            <a:pPr marL="0" indent="0">
              <a:buNone/>
            </a:pPr>
            <a:endParaRPr lang="en-US" sz="2400" b="1" dirty="0"/>
          </a:p>
        </p:txBody>
      </p:sp>
      <p:sp>
        <p:nvSpPr>
          <p:cNvPr id="3" name="Title 2"/>
          <p:cNvSpPr>
            <a:spLocks noGrp="1"/>
          </p:cNvSpPr>
          <p:nvPr>
            <p:ph type="title"/>
          </p:nvPr>
        </p:nvSpPr>
        <p:spPr>
          <a:xfrm>
            <a:off x="539646" y="234953"/>
            <a:ext cx="8604354" cy="893233"/>
          </a:xfrm>
        </p:spPr>
        <p:txBody>
          <a:bodyPr/>
          <a:lstStyle/>
          <a:p>
            <a:r>
              <a:rPr lang="en-US" dirty="0" smtClean="0"/>
              <a:t>The </a:t>
            </a:r>
            <a:r>
              <a:rPr lang="en-US" dirty="0" smtClean="0"/>
              <a:t>financial impact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24" y="1557965"/>
            <a:ext cx="3302813" cy="2804174"/>
          </a:xfrm>
          <a:prstGeom prst="rect">
            <a:avLst/>
          </a:prstGeom>
        </p:spPr>
      </p:pic>
    </p:spTree>
    <p:extLst>
      <p:ext uri="{BB962C8B-B14F-4D97-AF65-F5344CB8AC3E}">
        <p14:creationId xmlns:p14="http://schemas.microsoft.com/office/powerpoint/2010/main" val="239925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0840" y="310306"/>
            <a:ext cx="9212580" cy="693846"/>
          </a:xfrm>
        </p:spPr>
        <p:txBody>
          <a:bodyPr/>
          <a:lstStyle/>
          <a:p>
            <a:pPr algn="ctr"/>
            <a:r>
              <a:rPr lang="en-US" sz="2800" smtClean="0"/>
              <a:t>Comprehensive Blueprint for  </a:t>
            </a:r>
            <a:br>
              <a:rPr lang="en-US" sz="2800" smtClean="0"/>
            </a:br>
            <a:r>
              <a:rPr lang="en-US" sz="2800" smtClean="0"/>
              <a:t>Suicide </a:t>
            </a:r>
            <a:r>
              <a:rPr lang="en-US" sz="2800" dirty="0" smtClean="0"/>
              <a:t>Prevention in the Workplace</a:t>
            </a:r>
            <a:endParaRPr lang="en-US" sz="2800" dirty="0"/>
          </a:p>
        </p:txBody>
      </p:sp>
      <p:pic>
        <p:nvPicPr>
          <p:cNvPr id="6" name="Content Placeholder 5"/>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245400" y="1340015"/>
            <a:ext cx="5493248" cy="4666647"/>
          </a:xfrm>
          <a:prstGeom prst="rect">
            <a:avLst/>
          </a:prstGeom>
        </p:spPr>
      </p:pic>
      <p:sp>
        <p:nvSpPr>
          <p:cNvPr id="2" name="TextBox 1"/>
          <p:cNvSpPr txBox="1"/>
          <p:nvPr/>
        </p:nvSpPr>
        <p:spPr>
          <a:xfrm>
            <a:off x="6858000" y="3153103"/>
            <a:ext cx="961697" cy="1294196"/>
          </a:xfrm>
          <a:prstGeom prst="rect">
            <a:avLst/>
          </a:prstGeom>
        </p:spPr>
        <p:txBody>
          <a:bodyPr wrap="none" rtlCol="0">
            <a:normAutofit/>
          </a:bodyPr>
          <a:lstStyle/>
          <a:p>
            <a:pPr marL="0" indent="0" algn="ctr" fontAlgn="ctr" hangingPunct="0">
              <a:lnSpc>
                <a:spcPct val="80000"/>
              </a:lnSpc>
              <a:buFont typeface="Arial"/>
              <a:buNone/>
            </a:pPr>
            <a:r>
              <a:rPr lang="en-US" sz="3200" i="1" dirty="0" smtClean="0">
                <a:latin typeface="Arial"/>
                <a:cs typeface="Arial"/>
              </a:rPr>
              <a:t>Where will your</a:t>
            </a:r>
          </a:p>
          <a:p>
            <a:pPr marL="0" indent="0" algn="ctr" fontAlgn="ctr" hangingPunct="0">
              <a:lnSpc>
                <a:spcPct val="80000"/>
              </a:lnSpc>
              <a:buFont typeface="Arial"/>
              <a:buNone/>
            </a:pPr>
            <a:r>
              <a:rPr lang="en-US" sz="3200" i="1" dirty="0" smtClean="0">
                <a:latin typeface="Arial"/>
                <a:cs typeface="Arial"/>
              </a:rPr>
              <a:t> agency start?</a:t>
            </a:r>
          </a:p>
        </p:txBody>
      </p:sp>
    </p:spTree>
    <p:extLst>
      <p:ext uri="{BB962C8B-B14F-4D97-AF65-F5344CB8AC3E}">
        <p14:creationId xmlns:p14="http://schemas.microsoft.com/office/powerpoint/2010/main" val="1799338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89156567"/>
              </p:ext>
            </p:extLst>
          </p:nvPr>
        </p:nvGraphicFramePr>
        <p:xfrm>
          <a:off x="392116" y="1772816"/>
          <a:ext cx="8565502" cy="2510464"/>
        </p:xfrm>
        <a:graphic>
          <a:graphicData uri="http://schemas.openxmlformats.org/drawingml/2006/table">
            <a:tbl>
              <a:tblPr firstRow="1" firstCol="1" bandRow="1">
                <a:tableStyleId>{5C22544A-7EE6-4342-B048-85BDC9FD1C3A}</a:tableStyleId>
              </a:tblPr>
              <a:tblGrid>
                <a:gridCol w="2854556">
                  <a:extLst>
                    <a:ext uri="{9D8B030D-6E8A-4147-A177-3AD203B41FA5}">
                      <a16:colId xmlns="" xmlns:a16="http://schemas.microsoft.com/office/drawing/2014/main" val="20000"/>
                    </a:ext>
                  </a:extLst>
                </a:gridCol>
                <a:gridCol w="2855473">
                  <a:extLst>
                    <a:ext uri="{9D8B030D-6E8A-4147-A177-3AD203B41FA5}">
                      <a16:colId xmlns="" xmlns:a16="http://schemas.microsoft.com/office/drawing/2014/main" val="20001"/>
                    </a:ext>
                  </a:extLst>
                </a:gridCol>
                <a:gridCol w="2855473">
                  <a:extLst>
                    <a:ext uri="{9D8B030D-6E8A-4147-A177-3AD203B41FA5}">
                      <a16:colId xmlns="" xmlns:a16="http://schemas.microsoft.com/office/drawing/2014/main" val="20002"/>
                    </a:ext>
                  </a:extLst>
                </a:gridCol>
              </a:tblGrid>
              <a:tr h="590224">
                <a:tc>
                  <a:txBody>
                    <a:bodyPr/>
                    <a:lstStyle/>
                    <a:p>
                      <a:pPr marL="0" marR="0" algn="ctr">
                        <a:spcBef>
                          <a:spcPts val="0"/>
                        </a:spcBef>
                        <a:spcAft>
                          <a:spcPts val="0"/>
                        </a:spcAft>
                      </a:pPr>
                      <a:r>
                        <a:rPr lang="en-US" sz="2000" dirty="0">
                          <a:effectLst/>
                        </a:rPr>
                        <a:t>UPSTREAM</a:t>
                      </a:r>
                      <a:endParaRPr lang="en-US" sz="2000" dirty="0">
                        <a:effectLst/>
                        <a:latin typeface="Calibri" charset="0"/>
                        <a:ea typeface="Calibri" charset="0"/>
                        <a:cs typeface="Times New Roman" charset="0"/>
                      </a:endParaRPr>
                    </a:p>
                  </a:txBody>
                  <a:tcPr marL="68580" marR="68580" marT="0" marB="0"/>
                </a:tc>
                <a:tc>
                  <a:txBody>
                    <a:bodyPr/>
                    <a:lstStyle/>
                    <a:p>
                      <a:pPr marL="0" marR="0" algn="ctr">
                        <a:spcBef>
                          <a:spcPts val="0"/>
                        </a:spcBef>
                        <a:spcAft>
                          <a:spcPts val="0"/>
                        </a:spcAft>
                      </a:pPr>
                      <a:r>
                        <a:rPr lang="en-US" sz="2000" dirty="0">
                          <a:effectLst/>
                        </a:rPr>
                        <a:t>MIDSTREAM</a:t>
                      </a:r>
                      <a:endParaRPr lang="en-US" sz="2000" dirty="0">
                        <a:effectLst/>
                        <a:latin typeface="Calibri" charset="0"/>
                        <a:ea typeface="Calibri" charset="0"/>
                        <a:cs typeface="Times New Roman" charset="0"/>
                      </a:endParaRPr>
                    </a:p>
                  </a:txBody>
                  <a:tcPr marL="68580" marR="68580" marT="0" marB="0"/>
                </a:tc>
                <a:tc>
                  <a:txBody>
                    <a:bodyPr/>
                    <a:lstStyle/>
                    <a:p>
                      <a:pPr marL="0" marR="0" algn="ctr">
                        <a:spcBef>
                          <a:spcPts val="0"/>
                        </a:spcBef>
                        <a:spcAft>
                          <a:spcPts val="0"/>
                        </a:spcAft>
                      </a:pPr>
                      <a:r>
                        <a:rPr lang="en-US" sz="2000" dirty="0">
                          <a:effectLst/>
                        </a:rPr>
                        <a:t>DOWNSTREAM</a:t>
                      </a:r>
                      <a:endParaRPr lang="en-US" sz="2000" dirty="0">
                        <a:effectLst/>
                        <a:latin typeface="Calibri" charset="0"/>
                        <a:ea typeface="Calibri" charset="0"/>
                        <a:cs typeface="Times New Roman" charset="0"/>
                      </a:endParaRPr>
                    </a:p>
                  </a:txBody>
                  <a:tcPr marL="68580" marR="68580" marT="0" marB="0"/>
                </a:tc>
                <a:extLst>
                  <a:ext uri="{0D108BD9-81ED-4DB2-BD59-A6C34878D82A}">
                    <a16:rowId xmlns="" xmlns:a16="http://schemas.microsoft.com/office/drawing/2014/main" val="10000"/>
                  </a:ext>
                </a:extLst>
              </a:tr>
              <a:tr h="1779751">
                <a:tc>
                  <a:txBody>
                    <a:bodyPr/>
                    <a:lstStyle/>
                    <a:p>
                      <a:pPr marL="342900" marR="0" lvl="0" indent="-342900">
                        <a:spcBef>
                          <a:spcPts val="0"/>
                        </a:spcBef>
                        <a:spcAft>
                          <a:spcPts val="0"/>
                        </a:spcAft>
                        <a:buFont typeface="Symbol" charset="2"/>
                        <a:buChar char=""/>
                      </a:pPr>
                      <a:r>
                        <a:rPr lang="en-US" sz="1800" dirty="0">
                          <a:effectLst/>
                        </a:rPr>
                        <a:t>Shift workplace cultural perspective</a:t>
                      </a:r>
                    </a:p>
                    <a:p>
                      <a:pPr marL="342900" marR="0" lvl="0" indent="-342900">
                        <a:spcBef>
                          <a:spcPts val="0"/>
                        </a:spcBef>
                        <a:spcAft>
                          <a:spcPts val="0"/>
                        </a:spcAft>
                        <a:buFont typeface="Symbol" charset="2"/>
                        <a:buChar char=""/>
                      </a:pPr>
                      <a:r>
                        <a:rPr lang="en-US" sz="1800" dirty="0">
                          <a:effectLst/>
                        </a:rPr>
                        <a:t>Develop life skills</a:t>
                      </a:r>
                    </a:p>
                    <a:p>
                      <a:pPr marL="342900" marR="0" lvl="0" indent="-342900">
                        <a:spcBef>
                          <a:spcPts val="0"/>
                        </a:spcBef>
                        <a:spcAft>
                          <a:spcPts val="0"/>
                        </a:spcAft>
                        <a:buFont typeface="Symbol" charset="2"/>
                        <a:buChar char=""/>
                      </a:pPr>
                      <a:r>
                        <a:rPr lang="en-US" sz="1800" dirty="0">
                          <a:effectLst/>
                        </a:rPr>
                        <a:t>Improve mental health and addiction knowledge</a:t>
                      </a:r>
                    </a:p>
                    <a:p>
                      <a:pPr marL="342900" marR="0" lvl="0" indent="-342900">
                        <a:spcBef>
                          <a:spcPts val="0"/>
                        </a:spcBef>
                        <a:spcAft>
                          <a:spcPts val="0"/>
                        </a:spcAft>
                        <a:buFont typeface="Symbol" charset="2"/>
                        <a:buChar char=""/>
                      </a:pPr>
                      <a:r>
                        <a:rPr lang="en-US" sz="1800" dirty="0">
                          <a:effectLst/>
                        </a:rPr>
                        <a:t>Promote social networks</a:t>
                      </a:r>
                      <a:endParaRPr lang="en-US" sz="1800" dirty="0">
                        <a:effectLst/>
                        <a:latin typeface="Calibri" charset="0"/>
                        <a:ea typeface="Calibri" charset="0"/>
                        <a:cs typeface="Times New Roman" charset="0"/>
                      </a:endParaRPr>
                    </a:p>
                  </a:txBody>
                  <a:tcPr marL="68580" marR="68580" marT="0" marB="0"/>
                </a:tc>
                <a:tc>
                  <a:txBody>
                    <a:bodyPr/>
                    <a:lstStyle/>
                    <a:p>
                      <a:pPr marL="342900" marR="0" lvl="0" indent="-342900">
                        <a:spcBef>
                          <a:spcPts val="0"/>
                        </a:spcBef>
                        <a:spcAft>
                          <a:spcPts val="0"/>
                        </a:spcAft>
                        <a:buFont typeface="Symbol" charset="2"/>
                        <a:buChar char=""/>
                      </a:pPr>
                      <a:r>
                        <a:rPr lang="en-US" sz="1800" b="1" dirty="0">
                          <a:effectLst/>
                        </a:rPr>
                        <a:t>Identify people at risk</a:t>
                      </a:r>
                    </a:p>
                    <a:p>
                      <a:pPr marL="342900" marR="0" lvl="0" indent="-342900">
                        <a:spcBef>
                          <a:spcPts val="0"/>
                        </a:spcBef>
                        <a:spcAft>
                          <a:spcPts val="0"/>
                        </a:spcAft>
                        <a:buFont typeface="Symbol" charset="2"/>
                        <a:buChar char=""/>
                      </a:pPr>
                      <a:r>
                        <a:rPr lang="en-US" sz="1800" b="1" dirty="0">
                          <a:effectLst/>
                        </a:rPr>
                        <a:t>Promote help-seeking</a:t>
                      </a:r>
                    </a:p>
                    <a:p>
                      <a:pPr marL="342900" marR="0" lvl="0" indent="-342900">
                        <a:spcBef>
                          <a:spcPts val="0"/>
                        </a:spcBef>
                        <a:spcAft>
                          <a:spcPts val="0"/>
                        </a:spcAft>
                        <a:buFont typeface="Symbol" charset="2"/>
                        <a:buChar char=""/>
                      </a:pPr>
                      <a:r>
                        <a:rPr lang="en-US" sz="1800" b="1" dirty="0">
                          <a:effectLst/>
                        </a:rPr>
                        <a:t>Increase access to quality care</a:t>
                      </a:r>
                      <a:endParaRPr lang="en-US" sz="1800" b="1" dirty="0">
                        <a:effectLst/>
                        <a:latin typeface="Calibri" charset="0"/>
                        <a:ea typeface="Calibri" charset="0"/>
                        <a:cs typeface="Times New Roman" charset="0"/>
                      </a:endParaRPr>
                    </a:p>
                  </a:txBody>
                  <a:tcPr marL="68580" marR="68580" marT="0" marB="0"/>
                </a:tc>
                <a:tc>
                  <a:txBody>
                    <a:bodyPr/>
                    <a:lstStyle/>
                    <a:p>
                      <a:pPr marL="342900" marR="0" lvl="0" indent="-342900">
                        <a:spcBef>
                          <a:spcPts val="0"/>
                        </a:spcBef>
                        <a:spcAft>
                          <a:spcPts val="0"/>
                        </a:spcAft>
                        <a:buFont typeface="Symbol" charset="2"/>
                        <a:buChar char=""/>
                      </a:pPr>
                      <a:r>
                        <a:rPr lang="en-US" sz="1800" b="1" dirty="0">
                          <a:effectLst/>
                        </a:rPr>
                        <a:t>Promote worker use of mental health services</a:t>
                      </a:r>
                    </a:p>
                    <a:p>
                      <a:pPr marL="342900" marR="0" lvl="0" indent="-342900">
                        <a:spcBef>
                          <a:spcPts val="0"/>
                        </a:spcBef>
                        <a:spcAft>
                          <a:spcPts val="0"/>
                        </a:spcAft>
                        <a:buFont typeface="Symbol" charset="2"/>
                        <a:buChar char=""/>
                      </a:pPr>
                      <a:r>
                        <a:rPr lang="en-US" sz="1800" b="1" dirty="0">
                          <a:effectLst/>
                        </a:rPr>
                        <a:t>Restrict access to potentially lethal means</a:t>
                      </a:r>
                    </a:p>
                    <a:p>
                      <a:pPr marL="342900" marR="0" lvl="0" indent="-342900">
                        <a:spcBef>
                          <a:spcPts val="0"/>
                        </a:spcBef>
                        <a:spcAft>
                          <a:spcPts val="0"/>
                        </a:spcAft>
                        <a:buFont typeface="Symbol" charset="2"/>
                        <a:buChar char=""/>
                      </a:pPr>
                      <a:r>
                        <a:rPr lang="en-US" sz="1800" b="1" dirty="0">
                          <a:effectLst/>
                        </a:rPr>
                        <a:t>Provide support after suicide</a:t>
                      </a:r>
                      <a:endParaRPr lang="en-US" sz="1800" b="1" dirty="0">
                        <a:effectLst/>
                        <a:latin typeface="Calibri" charset="0"/>
                        <a:ea typeface="Calibri" charset="0"/>
                        <a:cs typeface="Times New Roman" charset="0"/>
                      </a:endParaRPr>
                    </a:p>
                  </a:txBody>
                  <a:tcPr marL="68580" marR="68580" marT="0" marB="0"/>
                </a:tc>
                <a:extLst>
                  <a:ext uri="{0D108BD9-81ED-4DB2-BD59-A6C34878D82A}">
                    <a16:rowId xmlns="" xmlns:a16="http://schemas.microsoft.com/office/drawing/2014/main" val="10001"/>
                  </a:ext>
                </a:extLst>
              </a:tr>
            </a:tbl>
          </a:graphicData>
        </a:graphic>
      </p:graphicFrame>
      <p:sp>
        <p:nvSpPr>
          <p:cNvPr id="3" name="Title 2"/>
          <p:cNvSpPr>
            <a:spLocks noGrp="1"/>
          </p:cNvSpPr>
          <p:nvPr>
            <p:ph type="title"/>
          </p:nvPr>
        </p:nvSpPr>
        <p:spPr/>
        <p:txBody>
          <a:bodyPr/>
          <a:lstStyle/>
          <a:p>
            <a:r>
              <a:rPr lang="en-US" dirty="0"/>
              <a:t>A </a:t>
            </a:r>
            <a:r>
              <a:rPr lang="en-US" dirty="0" smtClean="0"/>
              <a:t>comprehensive approach</a:t>
            </a:r>
            <a:r>
              <a:rPr lang="mr-IN" dirty="0" smtClean="0"/>
              <a:t>…</a:t>
            </a:r>
            <a:endParaRPr lang="en-US" dirty="0"/>
          </a:p>
        </p:txBody>
      </p:sp>
      <p:pic>
        <p:nvPicPr>
          <p:cNvPr id="5" name="Content Placeholder 3"/>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471956" y="5325035"/>
            <a:ext cx="2862915" cy="827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529815"/>
      </p:ext>
    </p:extLst>
  </p:cSld>
  <p:clrMapOvr>
    <a:masterClrMapping/>
  </p:clrMapOvr>
</p:sld>
</file>

<file path=ppt/theme/theme1.xml><?xml version="1.0" encoding="utf-8"?>
<a:theme xmlns:a="http://schemas.openxmlformats.org/drawingml/2006/main" name="Office Theme">
  <a:themeElements>
    <a:clrScheme name="Custom 7">
      <a:dk1>
        <a:srgbClr val="00535E"/>
      </a:dk1>
      <a:lt1>
        <a:sysClr val="window" lastClr="FFFFFF"/>
      </a:lt1>
      <a:dk2>
        <a:srgbClr val="00535E"/>
      </a:dk2>
      <a:lt2>
        <a:srgbClr val="65A5A4"/>
      </a:lt2>
      <a:accent1>
        <a:srgbClr val="00B1B0"/>
      </a:accent1>
      <a:accent2>
        <a:srgbClr val="FAA635"/>
      </a:accent2>
      <a:accent3>
        <a:srgbClr val="ABDDD5"/>
      </a:accent3>
      <a:accent4>
        <a:srgbClr val="8064A2"/>
      </a:accent4>
      <a:accent5>
        <a:srgbClr val="4BACC6"/>
      </a:accent5>
      <a:accent6>
        <a:srgbClr val="F79646"/>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3.xml><?xml version="1.0" encoding="utf-8"?>
<a:theme xmlns:a="http://schemas.openxmlformats.org/drawingml/2006/main" name="1_Custom Design">
  <a:themeElements>
    <a:clrScheme name="Each Mind Matters 1">
      <a:dk1>
        <a:srgbClr val="646E7B"/>
      </a:dk1>
      <a:lt1>
        <a:sysClr val="window" lastClr="FFFFFF"/>
      </a:lt1>
      <a:dk2>
        <a:srgbClr val="646E7B"/>
      </a:dk2>
      <a:lt2>
        <a:srgbClr val="FFFFFF"/>
      </a:lt2>
      <a:accent1>
        <a:srgbClr val="94C947"/>
      </a:accent1>
      <a:accent2>
        <a:srgbClr val="E48F2F"/>
      </a:accent2>
      <a:accent3>
        <a:srgbClr val="00B4EF"/>
      </a:accent3>
      <a:accent4>
        <a:srgbClr val="FDBE3E"/>
      </a:accent4>
      <a:accent5>
        <a:srgbClr val="3B5191"/>
      </a:accent5>
      <a:accent6>
        <a:srgbClr val="00AEB3"/>
      </a:accent6>
      <a:hlink>
        <a:srgbClr val="92D400"/>
      </a:hlink>
      <a:folHlink>
        <a:srgbClr val="A4A7A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indent="0">
          <a:lnSpc>
            <a:spcPct val="80000"/>
          </a:lnSpc>
          <a:buFont typeface="Arial"/>
          <a:buNone/>
          <a:defRPr sz="2000" dirty="0" err="1" smtClean="0">
            <a:latin typeface="Arial"/>
            <a:cs typeface="Aria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23417</TotalTime>
  <Words>3105</Words>
  <Application>Microsoft Macintosh PowerPoint</Application>
  <PresentationFormat>On-screen Show (4:3)</PresentationFormat>
  <Paragraphs>226</Paragraphs>
  <Slides>21</Slides>
  <Notes>21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Calibri</vt:lpstr>
      <vt:lpstr>Cambria</vt:lpstr>
      <vt:lpstr>Geneva</vt:lpstr>
      <vt:lpstr>Mangal</vt:lpstr>
      <vt:lpstr>Segoe UI</vt:lpstr>
      <vt:lpstr>Symbol</vt:lpstr>
      <vt:lpstr>Times New Roman</vt:lpstr>
      <vt:lpstr>Arial</vt:lpstr>
      <vt:lpstr>Office Theme</vt:lpstr>
      <vt:lpstr>Custom Design</vt:lpstr>
      <vt:lpstr>1_Custom Design</vt:lpstr>
      <vt:lpstr> </vt:lpstr>
      <vt:lpstr>Each Mind Matters </vt:lpstr>
      <vt:lpstr>PowerPoint Presentation</vt:lpstr>
      <vt:lpstr>Today’s Agenda</vt:lpstr>
      <vt:lpstr> Why Suicide Prevention in the Workplace? </vt:lpstr>
      <vt:lpstr>Good business and the right thing to do</vt:lpstr>
      <vt:lpstr>The financial impact</vt:lpstr>
      <vt:lpstr>Comprehensive Blueprint for   Suicide Prevention in the Workplace</vt:lpstr>
      <vt:lpstr>A comprehensive approach…</vt:lpstr>
      <vt:lpstr>Workplace Suicide Prevention Strategies</vt:lpstr>
      <vt:lpstr>Encourage screening</vt:lpstr>
      <vt:lpstr>Considerations for use of screening tools</vt:lpstr>
      <vt:lpstr>Promote behavioral health resources</vt:lpstr>
      <vt:lpstr>Offer suicide prevention training</vt:lpstr>
      <vt:lpstr>Provide educational opportunities</vt:lpstr>
      <vt:lpstr>Develop a crisis plan</vt:lpstr>
      <vt:lpstr>Postvention: support after suicide</vt:lpstr>
      <vt:lpstr>A safe and supportive workplace…</vt:lpstr>
      <vt:lpstr>PowerPoint Presentation</vt:lpstr>
      <vt:lpstr>Resources</vt:lpstr>
      <vt:lpstr>Thank You! </vt:lpstr>
    </vt:vector>
  </TitlesOfParts>
  <Company>AdEase</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adease</dc:creator>
  <cp:lastModifiedBy>Sandra Black</cp:lastModifiedBy>
  <cp:revision>690</cp:revision>
  <cp:lastPrinted>2018-08-15T18:46:14Z</cp:lastPrinted>
  <dcterms:created xsi:type="dcterms:W3CDTF">2012-07-12T19:52:39Z</dcterms:created>
  <dcterms:modified xsi:type="dcterms:W3CDTF">2018-08-15T18:53:29Z</dcterms:modified>
</cp:coreProperties>
</file>