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6" r:id="rId5"/>
    <p:sldId id="263" r:id="rId6"/>
    <p:sldId id="308" r:id="rId7"/>
    <p:sldId id="257" r:id="rId8"/>
    <p:sldId id="306" r:id="rId9"/>
    <p:sldId id="260" r:id="rId10"/>
    <p:sldId id="265" r:id="rId11"/>
    <p:sldId id="266" r:id="rId12"/>
    <p:sldId id="267" r:id="rId13"/>
    <p:sldId id="268" r:id="rId14"/>
    <p:sldId id="270" r:id="rId15"/>
    <p:sldId id="272" r:id="rId16"/>
    <p:sldId id="273" r:id="rId17"/>
    <p:sldId id="274" r:id="rId18"/>
    <p:sldId id="275" r:id="rId19"/>
    <p:sldId id="276" r:id="rId20"/>
    <p:sldId id="259" r:id="rId21"/>
    <p:sldId id="262" r:id="rId22"/>
    <p:sldId id="279" r:id="rId23"/>
    <p:sldId id="281" r:id="rId24"/>
    <p:sldId id="282" r:id="rId25"/>
    <p:sldId id="284" r:id="rId26"/>
    <p:sldId id="285" r:id="rId27"/>
    <p:sldId id="288" r:id="rId28"/>
    <p:sldId id="289" r:id="rId29"/>
    <p:sldId id="300" r:id="rId30"/>
    <p:sldId id="301" r:id="rId31"/>
    <p:sldId id="302" r:id="rId32"/>
    <p:sldId id="258" r:id="rId33"/>
    <p:sldId id="261" r:id="rId34"/>
    <p:sldId id="290" r:id="rId35"/>
    <p:sldId id="291" r:id="rId36"/>
    <p:sldId id="292" r:id="rId37"/>
    <p:sldId id="293" r:id="rId38"/>
    <p:sldId id="294" r:id="rId39"/>
    <p:sldId id="295" r:id="rId40"/>
    <p:sldId id="296" r:id="rId41"/>
    <p:sldId id="297" r:id="rId42"/>
    <p:sldId id="309" r:id="rId43"/>
    <p:sldId id="298" r:id="rId44"/>
    <p:sldId id="29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o Pedroso" initials="RP" lastIdx="17" clrIdx="0">
    <p:extLst>
      <p:ext uri="{19B8F6BF-5375-455C-9EA6-DF929625EA0E}">
        <p15:presenceInfo xmlns:p15="http://schemas.microsoft.com/office/powerpoint/2012/main" userId="03949e5346a78b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0"/>
    <p:restoredTop sz="95000" autoAdjust="0"/>
  </p:normalViewPr>
  <p:slideViewPr>
    <p:cSldViewPr snapToGrid="0" snapToObjects="1">
      <p:cViewPr varScale="1">
        <p:scale>
          <a:sx n="61" d="100"/>
          <a:sy n="61" d="100"/>
        </p:scale>
        <p:origin x="240" y="1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12T11:50:30.479" idx="17">
    <p:pos x="6663" y="3359"/>
    <p:text>Need to change color of these words. The correct color to match the cards is not visible.</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24A3A-68BF-BE46-B075-4D16422DC42E}" type="datetimeFigureOut">
              <a:rPr lang="en-US" smtClean="0"/>
              <a:t>7/12/21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4F93A-99D9-AF4A-99DE-3C2923667122}" type="slidenum">
              <a:rPr lang="en-US" smtClean="0"/>
              <a:t>‹#›</a:t>
            </a:fld>
            <a:endParaRPr lang="en-US"/>
          </a:p>
        </p:txBody>
      </p:sp>
    </p:spTree>
    <p:extLst>
      <p:ext uri="{BB962C8B-B14F-4D97-AF65-F5344CB8AC3E}">
        <p14:creationId xmlns:p14="http://schemas.microsoft.com/office/powerpoint/2010/main" val="233378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a:t>
            </a:fld>
            <a:endParaRPr lang="en-US"/>
          </a:p>
        </p:txBody>
      </p:sp>
    </p:spTree>
    <p:extLst>
      <p:ext uri="{BB962C8B-B14F-4D97-AF65-F5344CB8AC3E}">
        <p14:creationId xmlns:p14="http://schemas.microsoft.com/office/powerpoint/2010/main" val="367816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12</a:t>
            </a:fld>
            <a:endParaRPr lang="en-US"/>
          </a:p>
        </p:txBody>
      </p:sp>
    </p:spTree>
    <p:extLst>
      <p:ext uri="{BB962C8B-B14F-4D97-AF65-F5344CB8AC3E}">
        <p14:creationId xmlns:p14="http://schemas.microsoft.com/office/powerpoint/2010/main" val="149493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13</a:t>
            </a:fld>
            <a:endParaRPr lang="en-US"/>
          </a:p>
        </p:txBody>
      </p:sp>
    </p:spTree>
    <p:extLst>
      <p:ext uri="{BB962C8B-B14F-4D97-AF65-F5344CB8AC3E}">
        <p14:creationId xmlns:p14="http://schemas.microsoft.com/office/powerpoint/2010/main" val="49877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14</a:t>
            </a:fld>
            <a:endParaRPr lang="en-US"/>
          </a:p>
        </p:txBody>
      </p:sp>
    </p:spTree>
    <p:extLst>
      <p:ext uri="{BB962C8B-B14F-4D97-AF65-F5344CB8AC3E}">
        <p14:creationId xmlns:p14="http://schemas.microsoft.com/office/powerpoint/2010/main" val="112524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15</a:t>
            </a:fld>
            <a:endParaRPr lang="en-US"/>
          </a:p>
        </p:txBody>
      </p:sp>
    </p:spTree>
    <p:extLst>
      <p:ext uri="{BB962C8B-B14F-4D97-AF65-F5344CB8AC3E}">
        <p14:creationId xmlns:p14="http://schemas.microsoft.com/office/powerpoint/2010/main" val="380454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16</a:t>
            </a:fld>
            <a:endParaRPr lang="en-US"/>
          </a:p>
        </p:txBody>
      </p:sp>
    </p:spTree>
    <p:extLst>
      <p:ext uri="{BB962C8B-B14F-4D97-AF65-F5344CB8AC3E}">
        <p14:creationId xmlns:p14="http://schemas.microsoft.com/office/powerpoint/2010/main" val="4007197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18</a:t>
            </a:fld>
            <a:endParaRPr lang="en-US"/>
          </a:p>
        </p:txBody>
      </p:sp>
    </p:spTree>
    <p:extLst>
      <p:ext uri="{BB962C8B-B14F-4D97-AF65-F5344CB8AC3E}">
        <p14:creationId xmlns:p14="http://schemas.microsoft.com/office/powerpoint/2010/main" val="154749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19</a:t>
            </a:fld>
            <a:endParaRPr lang="en-US"/>
          </a:p>
        </p:txBody>
      </p:sp>
    </p:spTree>
    <p:extLst>
      <p:ext uri="{BB962C8B-B14F-4D97-AF65-F5344CB8AC3E}">
        <p14:creationId xmlns:p14="http://schemas.microsoft.com/office/powerpoint/2010/main" val="1388993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20</a:t>
            </a:fld>
            <a:endParaRPr lang="en-US"/>
          </a:p>
        </p:txBody>
      </p:sp>
    </p:spTree>
    <p:extLst>
      <p:ext uri="{BB962C8B-B14F-4D97-AF65-F5344CB8AC3E}">
        <p14:creationId xmlns:p14="http://schemas.microsoft.com/office/powerpoint/2010/main" val="3812232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21</a:t>
            </a:fld>
            <a:endParaRPr lang="en-US"/>
          </a:p>
        </p:txBody>
      </p:sp>
    </p:spTree>
    <p:extLst>
      <p:ext uri="{BB962C8B-B14F-4D97-AF65-F5344CB8AC3E}">
        <p14:creationId xmlns:p14="http://schemas.microsoft.com/office/powerpoint/2010/main" val="190457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22</a:t>
            </a:fld>
            <a:endParaRPr lang="en-US"/>
          </a:p>
        </p:txBody>
      </p:sp>
    </p:spTree>
    <p:extLst>
      <p:ext uri="{BB962C8B-B14F-4D97-AF65-F5344CB8AC3E}">
        <p14:creationId xmlns:p14="http://schemas.microsoft.com/office/powerpoint/2010/main" val="318521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a:t>
            </a:fld>
            <a:endParaRPr lang="en-US"/>
          </a:p>
        </p:txBody>
      </p:sp>
    </p:spTree>
    <p:extLst>
      <p:ext uri="{BB962C8B-B14F-4D97-AF65-F5344CB8AC3E}">
        <p14:creationId xmlns:p14="http://schemas.microsoft.com/office/powerpoint/2010/main" val="1061066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23</a:t>
            </a:fld>
            <a:endParaRPr lang="en-US"/>
          </a:p>
        </p:txBody>
      </p:sp>
    </p:spTree>
    <p:extLst>
      <p:ext uri="{BB962C8B-B14F-4D97-AF65-F5344CB8AC3E}">
        <p14:creationId xmlns:p14="http://schemas.microsoft.com/office/powerpoint/2010/main" val="139232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24</a:t>
            </a:fld>
            <a:endParaRPr lang="en-US"/>
          </a:p>
        </p:txBody>
      </p:sp>
    </p:spTree>
    <p:extLst>
      <p:ext uri="{BB962C8B-B14F-4D97-AF65-F5344CB8AC3E}">
        <p14:creationId xmlns:p14="http://schemas.microsoft.com/office/powerpoint/2010/main" val="1320063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25</a:t>
            </a:fld>
            <a:endParaRPr lang="en-US"/>
          </a:p>
        </p:txBody>
      </p:sp>
    </p:spTree>
    <p:extLst>
      <p:ext uri="{BB962C8B-B14F-4D97-AF65-F5344CB8AC3E}">
        <p14:creationId xmlns:p14="http://schemas.microsoft.com/office/powerpoint/2010/main" val="3182357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26</a:t>
            </a:fld>
            <a:endParaRPr lang="en-US"/>
          </a:p>
        </p:txBody>
      </p:sp>
    </p:spTree>
    <p:extLst>
      <p:ext uri="{BB962C8B-B14F-4D97-AF65-F5344CB8AC3E}">
        <p14:creationId xmlns:p14="http://schemas.microsoft.com/office/powerpoint/2010/main" val="3701809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27</a:t>
            </a:fld>
            <a:endParaRPr lang="en-US"/>
          </a:p>
        </p:txBody>
      </p:sp>
    </p:spTree>
    <p:extLst>
      <p:ext uri="{BB962C8B-B14F-4D97-AF65-F5344CB8AC3E}">
        <p14:creationId xmlns:p14="http://schemas.microsoft.com/office/powerpoint/2010/main" val="2011571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28</a:t>
            </a:fld>
            <a:endParaRPr lang="en-US"/>
          </a:p>
        </p:txBody>
      </p:sp>
    </p:spTree>
    <p:extLst>
      <p:ext uri="{BB962C8B-B14F-4D97-AF65-F5344CB8AC3E}">
        <p14:creationId xmlns:p14="http://schemas.microsoft.com/office/powerpoint/2010/main" val="135578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30</a:t>
            </a:fld>
            <a:endParaRPr lang="en-US"/>
          </a:p>
        </p:txBody>
      </p:sp>
    </p:spTree>
    <p:extLst>
      <p:ext uri="{BB962C8B-B14F-4D97-AF65-F5344CB8AC3E}">
        <p14:creationId xmlns:p14="http://schemas.microsoft.com/office/powerpoint/2010/main" val="1308894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31</a:t>
            </a:fld>
            <a:endParaRPr lang="en-US"/>
          </a:p>
        </p:txBody>
      </p:sp>
    </p:spTree>
    <p:extLst>
      <p:ext uri="{BB962C8B-B14F-4D97-AF65-F5344CB8AC3E}">
        <p14:creationId xmlns:p14="http://schemas.microsoft.com/office/powerpoint/2010/main" val="4190993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32</a:t>
            </a:fld>
            <a:endParaRPr lang="en-US"/>
          </a:p>
        </p:txBody>
      </p:sp>
    </p:spTree>
    <p:extLst>
      <p:ext uri="{BB962C8B-B14F-4D97-AF65-F5344CB8AC3E}">
        <p14:creationId xmlns:p14="http://schemas.microsoft.com/office/powerpoint/2010/main" val="3694605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33</a:t>
            </a:fld>
            <a:endParaRPr lang="en-US"/>
          </a:p>
        </p:txBody>
      </p:sp>
    </p:spTree>
    <p:extLst>
      <p:ext uri="{BB962C8B-B14F-4D97-AF65-F5344CB8AC3E}">
        <p14:creationId xmlns:p14="http://schemas.microsoft.com/office/powerpoint/2010/main" val="33172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5</a:t>
            </a:fld>
            <a:endParaRPr lang="en-US"/>
          </a:p>
        </p:txBody>
      </p:sp>
    </p:spTree>
    <p:extLst>
      <p:ext uri="{BB962C8B-B14F-4D97-AF65-F5344CB8AC3E}">
        <p14:creationId xmlns:p14="http://schemas.microsoft.com/office/powerpoint/2010/main" val="3203134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34</a:t>
            </a:fld>
            <a:endParaRPr lang="en-US"/>
          </a:p>
        </p:txBody>
      </p:sp>
    </p:spTree>
    <p:extLst>
      <p:ext uri="{BB962C8B-B14F-4D97-AF65-F5344CB8AC3E}">
        <p14:creationId xmlns:p14="http://schemas.microsoft.com/office/powerpoint/2010/main" val="1937374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35</a:t>
            </a:fld>
            <a:endParaRPr lang="en-US"/>
          </a:p>
        </p:txBody>
      </p:sp>
    </p:spTree>
    <p:extLst>
      <p:ext uri="{BB962C8B-B14F-4D97-AF65-F5344CB8AC3E}">
        <p14:creationId xmlns:p14="http://schemas.microsoft.com/office/powerpoint/2010/main" val="1960147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36</a:t>
            </a:fld>
            <a:endParaRPr lang="en-US"/>
          </a:p>
        </p:txBody>
      </p:sp>
    </p:spTree>
    <p:extLst>
      <p:ext uri="{BB962C8B-B14F-4D97-AF65-F5344CB8AC3E}">
        <p14:creationId xmlns:p14="http://schemas.microsoft.com/office/powerpoint/2010/main" val="1807540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37</a:t>
            </a:fld>
            <a:endParaRPr lang="en-US"/>
          </a:p>
        </p:txBody>
      </p:sp>
    </p:spTree>
    <p:extLst>
      <p:ext uri="{BB962C8B-B14F-4D97-AF65-F5344CB8AC3E}">
        <p14:creationId xmlns:p14="http://schemas.microsoft.com/office/powerpoint/2010/main" val="3650829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38</a:t>
            </a:fld>
            <a:endParaRPr lang="en-US"/>
          </a:p>
        </p:txBody>
      </p:sp>
    </p:spTree>
    <p:extLst>
      <p:ext uri="{BB962C8B-B14F-4D97-AF65-F5344CB8AC3E}">
        <p14:creationId xmlns:p14="http://schemas.microsoft.com/office/powerpoint/2010/main" val="3850200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39</a:t>
            </a:fld>
            <a:endParaRPr lang="en-US"/>
          </a:p>
        </p:txBody>
      </p:sp>
    </p:spTree>
    <p:extLst>
      <p:ext uri="{BB962C8B-B14F-4D97-AF65-F5344CB8AC3E}">
        <p14:creationId xmlns:p14="http://schemas.microsoft.com/office/powerpoint/2010/main" val="2047957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40</a:t>
            </a:fld>
            <a:endParaRPr lang="en-US"/>
          </a:p>
        </p:txBody>
      </p:sp>
    </p:spTree>
    <p:extLst>
      <p:ext uri="{BB962C8B-B14F-4D97-AF65-F5344CB8AC3E}">
        <p14:creationId xmlns:p14="http://schemas.microsoft.com/office/powerpoint/2010/main" val="4181057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41</a:t>
            </a:fld>
            <a:endParaRPr lang="en-US"/>
          </a:p>
        </p:txBody>
      </p:sp>
    </p:spTree>
    <p:extLst>
      <p:ext uri="{BB962C8B-B14F-4D97-AF65-F5344CB8AC3E}">
        <p14:creationId xmlns:p14="http://schemas.microsoft.com/office/powerpoint/2010/main" val="289500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6</a:t>
            </a:fld>
            <a:endParaRPr lang="en-US"/>
          </a:p>
        </p:txBody>
      </p:sp>
    </p:spTree>
    <p:extLst>
      <p:ext uri="{BB962C8B-B14F-4D97-AF65-F5344CB8AC3E}">
        <p14:creationId xmlns:p14="http://schemas.microsoft.com/office/powerpoint/2010/main" val="93325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7</a:t>
            </a:fld>
            <a:endParaRPr lang="en-US"/>
          </a:p>
        </p:txBody>
      </p:sp>
    </p:spTree>
    <p:extLst>
      <p:ext uri="{BB962C8B-B14F-4D97-AF65-F5344CB8AC3E}">
        <p14:creationId xmlns:p14="http://schemas.microsoft.com/office/powerpoint/2010/main" val="1555215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8</a:t>
            </a:fld>
            <a:endParaRPr lang="en-US"/>
          </a:p>
        </p:txBody>
      </p:sp>
    </p:spTree>
    <p:extLst>
      <p:ext uri="{BB962C8B-B14F-4D97-AF65-F5344CB8AC3E}">
        <p14:creationId xmlns:p14="http://schemas.microsoft.com/office/powerpoint/2010/main" val="329407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9</a:t>
            </a:fld>
            <a:endParaRPr lang="en-US"/>
          </a:p>
        </p:txBody>
      </p:sp>
    </p:spTree>
    <p:extLst>
      <p:ext uri="{BB962C8B-B14F-4D97-AF65-F5344CB8AC3E}">
        <p14:creationId xmlns:p14="http://schemas.microsoft.com/office/powerpoint/2010/main" val="85955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10</a:t>
            </a:fld>
            <a:endParaRPr lang="en-US"/>
          </a:p>
        </p:txBody>
      </p:sp>
    </p:spTree>
    <p:extLst>
      <p:ext uri="{BB962C8B-B14F-4D97-AF65-F5344CB8AC3E}">
        <p14:creationId xmlns:p14="http://schemas.microsoft.com/office/powerpoint/2010/main" val="2437385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11</a:t>
            </a:fld>
            <a:endParaRPr lang="en-US"/>
          </a:p>
        </p:txBody>
      </p:sp>
    </p:spTree>
    <p:extLst>
      <p:ext uri="{BB962C8B-B14F-4D97-AF65-F5344CB8AC3E}">
        <p14:creationId xmlns:p14="http://schemas.microsoft.com/office/powerpoint/2010/main" val="283875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F207-B3E2-8D4B-977F-8BEA065171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2659F3-E2A3-B949-A998-7F7B72C7D7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E07280-67B9-3844-BCF6-BB4D918C8724}"/>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5" name="Footer Placeholder 4">
            <a:extLst>
              <a:ext uri="{FF2B5EF4-FFF2-40B4-BE49-F238E27FC236}">
                <a16:creationId xmlns:a16="http://schemas.microsoft.com/office/drawing/2014/main" id="{0D2D27ED-F6AF-EA46-8990-C86E68449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49AB4-7C63-224B-AED4-BD2F6259899A}"/>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361100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61F1-E567-7B4A-99F4-EDA1286E6C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0F1609-0467-5340-AE07-D4B5DDF68F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D07CB-BB25-A64D-B6AF-92E866C47083}"/>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5" name="Footer Placeholder 4">
            <a:extLst>
              <a:ext uri="{FF2B5EF4-FFF2-40B4-BE49-F238E27FC236}">
                <a16:creationId xmlns:a16="http://schemas.microsoft.com/office/drawing/2014/main" id="{10DC0ACC-CE50-D645-AB72-852C0BBCC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A2C7A-A5DF-E743-972B-D512714C2DB2}"/>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190320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7EACBB-0785-2141-B797-F9C7343375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0C05EE-43C3-8A4B-AB90-877E377311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049B4-BE4E-1640-81E9-C207E3CA9744}"/>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5" name="Footer Placeholder 4">
            <a:extLst>
              <a:ext uri="{FF2B5EF4-FFF2-40B4-BE49-F238E27FC236}">
                <a16:creationId xmlns:a16="http://schemas.microsoft.com/office/drawing/2014/main" id="{ACDB74E8-F2BB-BD4A-A7A8-B4FE8946F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28D86-D7AB-DA4B-B968-8A24EAB17E2F}"/>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57703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289F-0E5D-A348-B826-36CB42C09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CA35DB-F61C-EA4B-A971-59489CF38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64E7D-1C41-5847-A62A-4E4EDF6C4456}"/>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5" name="Footer Placeholder 4">
            <a:extLst>
              <a:ext uri="{FF2B5EF4-FFF2-40B4-BE49-F238E27FC236}">
                <a16:creationId xmlns:a16="http://schemas.microsoft.com/office/drawing/2014/main" id="{DF13346F-9C0F-A842-9B9A-D846488DB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1E518-6977-6842-8EDF-728F002606B9}"/>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193240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7DD4-36B6-584D-AC37-02A525D5D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BDE319-3EF8-AA4F-A413-3B4C60360D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62E53E-32B8-674A-A502-D3872DA73E39}"/>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5" name="Footer Placeholder 4">
            <a:extLst>
              <a:ext uri="{FF2B5EF4-FFF2-40B4-BE49-F238E27FC236}">
                <a16:creationId xmlns:a16="http://schemas.microsoft.com/office/drawing/2014/main" id="{575E3243-828C-0747-9173-F3323BA3D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60247-5162-6E45-A809-02A1E67279D6}"/>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421519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F076-2BB7-F94C-9803-AAF2BA404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CFF36-F1D7-884B-9048-9DE47C0F04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849460-1399-B84B-8440-22D42D5B2E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49D7D-B83D-A74A-A810-D522585626C5}"/>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6" name="Footer Placeholder 5">
            <a:extLst>
              <a:ext uri="{FF2B5EF4-FFF2-40B4-BE49-F238E27FC236}">
                <a16:creationId xmlns:a16="http://schemas.microsoft.com/office/drawing/2014/main" id="{6C3B2DF8-7C3C-0F4D-86AE-2318383C6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14C73-52E6-1049-80F1-B448BB9F9D39}"/>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268394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B7B7-DE3E-044A-B874-191E13A1A1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8E9C4C-1287-3B43-84F1-7DD0DD77A5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F044C6-E648-564F-9AFD-4883B19A0F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E31D5-8DA4-074D-A28F-FBFD2C2F2A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FCA5E2-219A-2842-98E0-B66B31DECD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DBE4AF-5985-8249-803A-F2F10F088F04}"/>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8" name="Footer Placeholder 7">
            <a:extLst>
              <a:ext uri="{FF2B5EF4-FFF2-40B4-BE49-F238E27FC236}">
                <a16:creationId xmlns:a16="http://schemas.microsoft.com/office/drawing/2014/main" id="{8D8212C0-92AA-E546-BCED-D55B2E6C4E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B33FC1-E2C3-5B4B-B763-ED6FAED31195}"/>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293869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FEB7-1D42-5744-81FE-C20B733CE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071EB5-D81B-064E-9F5A-2381C7104539}"/>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4" name="Footer Placeholder 3">
            <a:extLst>
              <a:ext uri="{FF2B5EF4-FFF2-40B4-BE49-F238E27FC236}">
                <a16:creationId xmlns:a16="http://schemas.microsoft.com/office/drawing/2014/main" id="{FC494749-BF25-FA4A-912F-057758F51D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4CA04F-C716-F34A-A0AC-9A66CA1E5375}"/>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275172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1AF35-21C8-324F-8ABA-5575DAE9D441}"/>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3" name="Footer Placeholder 2">
            <a:extLst>
              <a:ext uri="{FF2B5EF4-FFF2-40B4-BE49-F238E27FC236}">
                <a16:creationId xmlns:a16="http://schemas.microsoft.com/office/drawing/2014/main" id="{A07F7DE1-1521-C744-80EE-7765252E49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BBBB27-AFA0-D14D-9046-29D953617EFD}"/>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185489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192A-FAC2-BA4F-AB0E-9F024FACE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ADC725-F5B4-FB4A-B516-D84A0B3FD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DF4D1B-C380-E243-8F90-9BC324A7B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F1D9BF-5FDA-A74D-B422-80760DD85B53}"/>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6" name="Footer Placeholder 5">
            <a:extLst>
              <a:ext uri="{FF2B5EF4-FFF2-40B4-BE49-F238E27FC236}">
                <a16:creationId xmlns:a16="http://schemas.microsoft.com/office/drawing/2014/main" id="{E4B85493-59D3-ED44-9EEC-B6438E10C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F12B4-4AF0-E84C-A3FD-98F302FA5E16}"/>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386052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12DA-7A22-1A4C-B926-FB20E12B0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E69CEC-AB9C-6545-8498-D1FB6CF36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BEC024-CE20-7742-9D20-CFC0F8608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AF3D79-8831-464F-93BD-EF4EF2F9F16D}"/>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6" name="Footer Placeholder 5">
            <a:extLst>
              <a:ext uri="{FF2B5EF4-FFF2-40B4-BE49-F238E27FC236}">
                <a16:creationId xmlns:a16="http://schemas.microsoft.com/office/drawing/2014/main" id="{E3F5A3B2-CD79-4542-AEF8-29F4CDF8A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0CA91-2E5F-0043-9E29-B9CA17CDF67B}"/>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311802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3FC69-8D7D-7D42-BF11-49DFE15449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DA9528-3AFE-D842-B3FD-3BB25123F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F308D-00E6-8D45-9ECD-0FC7852CC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710D0-7E97-E147-8D3B-21DA4DCD216E}" type="datetimeFigureOut">
              <a:rPr lang="en-US" smtClean="0"/>
              <a:t>7/12/21</a:t>
            </a:fld>
            <a:endParaRPr lang="en-US"/>
          </a:p>
        </p:txBody>
      </p:sp>
      <p:sp>
        <p:nvSpPr>
          <p:cNvPr id="5" name="Footer Placeholder 4">
            <a:extLst>
              <a:ext uri="{FF2B5EF4-FFF2-40B4-BE49-F238E27FC236}">
                <a16:creationId xmlns:a16="http://schemas.microsoft.com/office/drawing/2014/main" id="{3B67AB3E-4018-3F43-9B95-C6CB24708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59B732-ED57-C34E-9FA2-201D3A620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12272-D10F-3044-A43A-0C06453ECB8B}" type="slidenum">
              <a:rPr lang="en-US" smtClean="0"/>
              <a:t>‹#›</a:t>
            </a:fld>
            <a:endParaRPr lang="en-US"/>
          </a:p>
        </p:txBody>
      </p:sp>
    </p:spTree>
    <p:extLst>
      <p:ext uri="{BB962C8B-B14F-4D97-AF65-F5344CB8AC3E}">
        <p14:creationId xmlns:p14="http://schemas.microsoft.com/office/powerpoint/2010/main" val="355751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ponteenmiszapato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nami.org/Support-Education/Diverse-Communities/Latino-Mental-Health/La-salud-mental-en-la-comunidad-latin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nami.org/Support-Education/Diverse-Communities/Latino-Mental-Health/La-salud-mental-en-la-comunidad-latin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elsuicidioesprevenible.org/"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hsph.harvard.edu/means-matter/"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elsuicidioesprevenible.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iasp.inf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elsuicidioesprevenible.org/"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s://www.elsuicidioesprevenible.org/" TargetMode="Externa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elsuicidioesprevenibl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elsuicidioesprevenible.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afsp.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elsuicidioesprevenible.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elsuicidioesprevenible.or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al-anon.org/es/reuniones-de-al-anon/localizar-una-reuniones-de-al-anon/" TargetMode="Externa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findtreatment.samhsa.gov/" TargetMode="External"/><Relationship Id="rId5" Type="http://schemas.openxmlformats.org/officeDocument/2006/relationships/hyperlink" Target="http://www.recoverymonth.gov/" TargetMode="Externa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dmv.ca.gov/portal/driver-handbooks/" TargetMode="Externa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cdc.gov/spanish/signosvitales/opioides/" TargetMode="Externa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cannabisdecoded.org/" TargetMode="Externa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store.samhsa.gov/product/what-substance-abuse-treatment-booklet-families-spanish-version/sma13-4098?referer=from_search_result" TargetMode="Externa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safe.pharmacy/es/desecho-de-medicamentos/" TargetMode="Externa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cdc.gov/spanish/signosvitales/prescription-drug-overdoses.html" TargetMode="Externa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store.samhsa.gov/product/Opioid-Overdose-Prevention-" TargetMode="Externa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mhanational.org/infografia-convivir-con-la-recuperacion"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cdc.gov/spanish/signosvitales/prescription-drug-overdoses.html"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nami.org/Support-Education/Diverse-Communities/Latino-Mental-Health/La-salud-mental-en-la-comunidad-latina"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nami.org/Support-Education/Diverse-Communities/Latino-Mental-Health/La-salud-mental-en-la-comunidad-latin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03B6-8083-FE46-952F-06DA54D2C789}"/>
              </a:ext>
            </a:extLst>
          </p:cNvPr>
          <p:cNvSpPr>
            <a:spLocks noGrp="1"/>
          </p:cNvSpPr>
          <p:nvPr>
            <p:ph type="ctrTitle"/>
          </p:nvPr>
        </p:nvSpPr>
        <p:spPr>
          <a:xfrm>
            <a:off x="4319751" y="374869"/>
            <a:ext cx="7725103" cy="1432910"/>
          </a:xfrm>
        </p:spPr>
        <p:txBody>
          <a:bodyPr>
            <a:normAutofit fontScale="90000"/>
          </a:bodyPr>
          <a:lstStyle/>
          <a:p>
            <a:r>
              <a:rPr lang="en-US" dirty="0" err="1">
                <a:solidFill>
                  <a:schemeClr val="bg1"/>
                </a:solidFill>
              </a:rPr>
              <a:t>Juego</a:t>
            </a:r>
            <a:r>
              <a:rPr lang="en-US" dirty="0">
                <a:solidFill>
                  <a:schemeClr val="bg1"/>
                </a:solidFill>
              </a:rPr>
              <a:t> Virtual de Salud Mental</a:t>
            </a:r>
          </a:p>
        </p:txBody>
      </p:sp>
      <p:sp>
        <p:nvSpPr>
          <p:cNvPr id="3" name="Subtitle 2">
            <a:extLst>
              <a:ext uri="{FF2B5EF4-FFF2-40B4-BE49-F238E27FC236}">
                <a16:creationId xmlns:a16="http://schemas.microsoft.com/office/drawing/2014/main" id="{1890F4B4-34C6-B14C-ABB1-6FCD78B52077}"/>
              </a:ext>
            </a:extLst>
          </p:cNvPr>
          <p:cNvSpPr>
            <a:spLocks noGrp="1"/>
          </p:cNvSpPr>
          <p:nvPr>
            <p:ph type="subTitle" idx="1"/>
          </p:nvPr>
        </p:nvSpPr>
        <p:spPr>
          <a:xfrm>
            <a:off x="4319750" y="2687638"/>
            <a:ext cx="7725104" cy="1823402"/>
          </a:xfrm>
        </p:spPr>
        <p:txBody>
          <a:bodyPr>
            <a:normAutofit fontScale="85000" lnSpcReduction="10000"/>
          </a:bodyPr>
          <a:lstStyle/>
          <a:p>
            <a:r>
              <a:rPr lang="en-US" dirty="0">
                <a:solidFill>
                  <a:schemeClr val="bg1"/>
                </a:solidFill>
              </a:rPr>
              <a:t>Asesora </a:t>
            </a:r>
            <a:r>
              <a:rPr lang="es-ES" dirty="0">
                <a:solidFill>
                  <a:schemeClr val="bg1"/>
                </a:solidFill>
              </a:rPr>
              <a:t>tu conocimiento sobre diferentes temas de salud mental a través de un juego. El juego consiste en preguntar una serie de preguntas a equipos con el objetivo de ganar puntos y aprender sobre la salud mental en general y específicamente sobre la prevención del suicidio y el uso de sustancias. ¡El equipo con más puntos gana! Utiliza este juego para eventos, en las comunidades o con grupo de familiares y amigos y aumenta lo que sabes sobre la salud mental en una plataforma virtual.</a:t>
            </a:r>
            <a:endParaRPr lang="en-US" dirty="0">
              <a:solidFill>
                <a:schemeClr val="bg1"/>
              </a:solidFill>
            </a:endParaRPr>
          </a:p>
        </p:txBody>
      </p:sp>
    </p:spTree>
    <p:extLst>
      <p:ext uri="{BB962C8B-B14F-4D97-AF65-F5344CB8AC3E}">
        <p14:creationId xmlns:p14="http://schemas.microsoft.com/office/powerpoint/2010/main" val="99040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432299" y="479367"/>
            <a:ext cx="6870701" cy="773964"/>
          </a:xfrm>
        </p:spPr>
        <p:txBody>
          <a:bodyPr>
            <a:normAutofit/>
          </a:bodyPr>
          <a:lstStyle/>
          <a:p>
            <a:pPr algn="ctr"/>
            <a:r>
              <a:rPr lang="en-US" sz="3200" b="1" dirty="0"/>
              <a:t>300 puntos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432300" y="1253331"/>
            <a:ext cx="6870700" cy="4351338"/>
          </a:xfrm>
        </p:spPr>
        <p:txBody>
          <a:bodyPr>
            <a:normAutofit fontScale="85000" lnSpcReduction="10000"/>
          </a:bodyPr>
          <a:lstStyle/>
          <a:p>
            <a:pPr marL="0" indent="0" algn="ctr">
              <a:buNone/>
            </a:pPr>
            <a:r>
              <a:rPr lang="es-ES" b="1" dirty="0"/>
              <a:t>¿Cuáles son las causas fundamentales del estigma de las enfermedades de la salud mental?</a:t>
            </a:r>
          </a:p>
          <a:p>
            <a:pPr marL="0" indent="0" algn="ctr">
              <a:buNone/>
            </a:pPr>
            <a:endParaRPr lang="es-ES" sz="1900" b="1" dirty="0"/>
          </a:p>
          <a:p>
            <a:pPr marL="0" indent="0" algn="ctr">
              <a:buNone/>
            </a:pPr>
            <a:endParaRPr lang="es-ES" sz="1900" b="1" dirty="0"/>
          </a:p>
          <a:p>
            <a:pPr marL="0" indent="0" algn="ctr">
              <a:buNone/>
            </a:pPr>
            <a:r>
              <a:rPr lang="es-ES" sz="2600" u="sng" dirty="0"/>
              <a:t>RESPUESTA</a:t>
            </a:r>
            <a:r>
              <a:rPr lang="es-ES" sz="2600" dirty="0"/>
              <a:t> </a:t>
            </a:r>
          </a:p>
          <a:p>
            <a:pPr marL="0" indent="0" algn="ctr">
              <a:buNone/>
            </a:pPr>
            <a:r>
              <a:rPr lang="es-ES" sz="2600" dirty="0"/>
              <a:t>Todas estas respuestas son correctas: Falta de conocimiento, ignorancia, prejuicio, discriminación, estereotipos negativos </a:t>
            </a:r>
            <a:endParaRPr lang="en-US" sz="2600" dirty="0"/>
          </a:p>
          <a:p>
            <a:pPr marL="0" indent="0" algn="ctr">
              <a:buNone/>
            </a:pPr>
            <a:endParaRPr lang="en-US" sz="1500" dirty="0"/>
          </a:p>
          <a:p>
            <a:pPr marL="0" indent="0" algn="ctr">
              <a:buNone/>
            </a:pPr>
            <a:r>
              <a:rPr lang="es-ES" sz="2400" dirty="0"/>
              <a:t>El estigma puede hacer que las personas se sientan solos y avergonzados y frecuentemente los previene de buscar ayuda cuando lo necesitan. Una forma para reducir el estigma sobre la salud mental es usar el lenguaje “La Persona Primero”. </a:t>
            </a:r>
            <a:endParaRPr lang="en-US" sz="2400" dirty="0"/>
          </a:p>
          <a:p>
            <a:pPr marL="0" indent="0">
              <a:buNone/>
            </a:pPr>
            <a:endParaRPr lang="en-US" dirty="0"/>
          </a:p>
        </p:txBody>
      </p:sp>
      <p:sp>
        <p:nvSpPr>
          <p:cNvPr id="7" name="TextBox 6">
            <a:extLst>
              <a:ext uri="{FF2B5EF4-FFF2-40B4-BE49-F238E27FC236}">
                <a16:creationId xmlns:a16="http://schemas.microsoft.com/office/drawing/2014/main" id="{29C148AC-58CE-4DD7-9264-C091606ADEEC}"/>
              </a:ext>
            </a:extLst>
          </p:cNvPr>
          <p:cNvSpPr txBox="1"/>
          <p:nvPr/>
        </p:nvSpPr>
        <p:spPr>
          <a:xfrm>
            <a:off x="3499363" y="5855413"/>
            <a:ext cx="8473440" cy="307777"/>
          </a:xfrm>
          <a:prstGeom prst="rect">
            <a:avLst/>
          </a:prstGeom>
          <a:noFill/>
        </p:spPr>
        <p:txBody>
          <a:bodyPr wrap="square" rtlCol="0">
            <a:spAutoFit/>
          </a:bodyPr>
          <a:lstStyle/>
          <a:p>
            <a:pPr algn="ctr"/>
            <a:r>
              <a:rPr lang="es-ES" sz="1400" dirty="0"/>
              <a:t>Para recursos que reducen el estigma, visite: </a:t>
            </a:r>
            <a:r>
              <a:rPr lang="es-ES" sz="1400" u="sng" dirty="0">
                <a:hlinkClick r:id="rId4"/>
              </a:rPr>
              <a:t>PonteEnMisZapatos.org</a:t>
            </a:r>
            <a:r>
              <a:rPr lang="es-ES" sz="1400" dirty="0"/>
              <a:t> </a:t>
            </a:r>
            <a:endParaRPr lang="en-US" sz="1400" dirty="0"/>
          </a:p>
        </p:txBody>
      </p:sp>
      <p:grpSp>
        <p:nvGrpSpPr>
          <p:cNvPr id="9" name="Group 8">
            <a:extLst>
              <a:ext uri="{FF2B5EF4-FFF2-40B4-BE49-F238E27FC236}">
                <a16:creationId xmlns:a16="http://schemas.microsoft.com/office/drawing/2014/main" id="{C36C9184-6A67-4326-BC6C-5B77541C6C20}"/>
              </a:ext>
            </a:extLst>
          </p:cNvPr>
          <p:cNvGrpSpPr/>
          <p:nvPr/>
        </p:nvGrpSpPr>
        <p:grpSpPr>
          <a:xfrm>
            <a:off x="6041009" y="2132376"/>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56C99AF8-69E2-473D-8265-76CE896FC809}"/>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02871850-5693-4DE0-9D58-D3E767B6D657}"/>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DE212A62-621F-4695-AD10-73D0F85B3902}"/>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59602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089400" y="406735"/>
            <a:ext cx="7518400" cy="695261"/>
          </a:xfrm>
        </p:spPr>
        <p:txBody>
          <a:bodyPr>
            <a:normAutofit/>
          </a:bodyPr>
          <a:lstStyle/>
          <a:p>
            <a:pPr algn="ctr"/>
            <a:r>
              <a:rPr lang="en-US" sz="3200" b="1" dirty="0"/>
              <a:t>300 puntos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089400" y="1101996"/>
            <a:ext cx="7518400" cy="4486004"/>
          </a:xfrm>
        </p:spPr>
        <p:txBody>
          <a:bodyPr>
            <a:normAutofit fontScale="62500" lnSpcReduction="20000"/>
          </a:bodyPr>
          <a:lstStyle/>
          <a:p>
            <a:pPr marL="0" indent="0" algn="ctr">
              <a:buNone/>
            </a:pPr>
            <a:r>
              <a:rPr lang="es-ES" sz="3200" b="1" dirty="0"/>
              <a:t>¿Cuál es el cantante famoso de reggaetón que fue nominado dos veces para el Grammy Latino, ha superado un reto de salud mental y compartió con sus aficionados de música sobre esta lucha en un concierto, diciendo “es normal, no están solos”? </a:t>
            </a:r>
          </a:p>
          <a:p>
            <a:pPr marL="0" indent="0" algn="ctr">
              <a:buNone/>
            </a:pPr>
            <a:endParaRPr lang="es-ES" sz="1200" b="1" dirty="0"/>
          </a:p>
          <a:p>
            <a:pPr lvl="1"/>
            <a:r>
              <a:rPr lang="en-US" sz="2900" dirty="0"/>
              <a:t>Daddy Yankee</a:t>
            </a:r>
          </a:p>
          <a:p>
            <a:pPr lvl="1"/>
            <a:r>
              <a:rPr lang="en-US" sz="2900" dirty="0"/>
              <a:t>Nicky Jam</a:t>
            </a:r>
          </a:p>
          <a:p>
            <a:pPr lvl="1"/>
            <a:r>
              <a:rPr lang="en-US" sz="2900" dirty="0"/>
              <a:t>J </a:t>
            </a:r>
            <a:r>
              <a:rPr lang="en-US" sz="2900" dirty="0" err="1"/>
              <a:t>Balvin</a:t>
            </a:r>
            <a:endParaRPr lang="en-US" sz="2900" dirty="0"/>
          </a:p>
          <a:p>
            <a:pPr lvl="1"/>
            <a:r>
              <a:rPr lang="en-US" sz="2900" dirty="0" err="1"/>
              <a:t>Ozuna</a:t>
            </a:r>
            <a:endParaRPr lang="en-US" sz="2900" dirty="0"/>
          </a:p>
          <a:p>
            <a:pPr lvl="1"/>
            <a:endParaRPr lang="en-US" sz="1800" dirty="0"/>
          </a:p>
          <a:p>
            <a:pPr marL="0" indent="0" algn="ctr">
              <a:buNone/>
            </a:pPr>
            <a:r>
              <a:rPr lang="es-ES" u="sng" dirty="0"/>
              <a:t>RESPUESTA</a:t>
            </a:r>
          </a:p>
          <a:p>
            <a:pPr marL="0" indent="0" algn="ctr">
              <a:buNone/>
            </a:pPr>
            <a:r>
              <a:rPr lang="es-ES" dirty="0"/>
              <a:t>J Balvin ha hablado público de la importancia de la salud mental en conciertos pasados y en sus redes sociales. </a:t>
            </a:r>
            <a:endParaRPr lang="en-US" dirty="0"/>
          </a:p>
          <a:p>
            <a:pPr marL="0" indent="0" algn="ctr">
              <a:buNone/>
            </a:pPr>
            <a:endParaRPr lang="en-US" sz="1100" dirty="0"/>
          </a:p>
          <a:p>
            <a:pPr marL="0" indent="0" algn="ctr">
              <a:buNone/>
            </a:pPr>
            <a:r>
              <a:rPr lang="es-ES" sz="2900" dirty="0"/>
              <a:t>Ha mandado el mensaje que todos, incluyendo los artistas que parecen estar encima del mundo pueden batallar con tiempos difíciles. En un concierto en septiembre del 2019, J Balvin comparta su reto personal con la salud mental y les dice a sus aficionados “es normal, no están solos”.</a:t>
            </a:r>
            <a:endParaRPr lang="en-US" sz="2900" dirty="0"/>
          </a:p>
        </p:txBody>
      </p:sp>
      <p:grpSp>
        <p:nvGrpSpPr>
          <p:cNvPr id="8" name="Group 7">
            <a:extLst>
              <a:ext uri="{FF2B5EF4-FFF2-40B4-BE49-F238E27FC236}">
                <a16:creationId xmlns:a16="http://schemas.microsoft.com/office/drawing/2014/main" id="{04925D36-6E48-4F80-85DC-D8EC8EA229BA}"/>
              </a:ext>
            </a:extLst>
          </p:cNvPr>
          <p:cNvGrpSpPr/>
          <p:nvPr/>
        </p:nvGrpSpPr>
        <p:grpSpPr>
          <a:xfrm>
            <a:off x="7412609" y="2654256"/>
            <a:ext cx="3653280" cy="205565"/>
            <a:chOff x="6227905" y="2793904"/>
            <a:chExt cx="3653280" cy="205565"/>
          </a:xfrm>
        </p:grpSpPr>
        <p:pic>
          <p:nvPicPr>
            <p:cNvPr id="9" name="Content Placeholder 4" descr="A picture containing room, drawing&#10;&#10;Description automatically generated">
              <a:extLst>
                <a:ext uri="{FF2B5EF4-FFF2-40B4-BE49-F238E27FC236}">
                  <a16:creationId xmlns:a16="http://schemas.microsoft.com/office/drawing/2014/main" id="{D025C7E5-EEAC-4F1E-B31D-BEBE01B8E371}"/>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C49EECD2-951B-4CFB-9F2D-BCFFBDF97D5D}"/>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35F71AAA-52C4-4A57-BD58-645E5DCA4D74}"/>
                </a:ext>
              </a:extLst>
            </p:cNvPr>
            <p:cNvPicPr>
              <a:picLocks noChangeAspect="1"/>
            </p:cNvPicPr>
            <p:nvPr/>
          </p:nvPicPr>
          <p:blipFill>
            <a:blip r:embed="rId4"/>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210597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1000"/>
                                        <p:tgtEl>
                                          <p:spTgt spid="3">
                                            <p:txEl>
                                              <p:pRg st="10" end="10"/>
                                            </p:txEl>
                                          </p:spTgt>
                                        </p:tgtEl>
                                      </p:cBhvr>
                                    </p:animEffect>
                                    <p:anim calcmode="lin" valueType="num">
                                      <p:cBhvr>
                                        <p:cTn id="5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197925" y="382497"/>
            <a:ext cx="7343503" cy="819421"/>
          </a:xfrm>
        </p:spPr>
        <p:txBody>
          <a:bodyPr>
            <a:normAutofit/>
          </a:bodyPr>
          <a:lstStyle/>
          <a:p>
            <a:pPr algn="ctr"/>
            <a:r>
              <a:rPr lang="en-US" sz="3200" b="1" dirty="0"/>
              <a:t>300 puntos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197925" y="1201918"/>
            <a:ext cx="7343503" cy="4454164"/>
          </a:xfrm>
        </p:spPr>
        <p:txBody>
          <a:bodyPr>
            <a:normAutofit lnSpcReduction="10000"/>
          </a:bodyPr>
          <a:lstStyle/>
          <a:p>
            <a:pPr marL="0" indent="0" algn="ctr">
              <a:buNone/>
            </a:pPr>
            <a:r>
              <a:rPr lang="es-ES" b="1" dirty="0"/>
              <a:t>¿A qué edad empiezan 50% de los problemas de la salud mental?</a:t>
            </a:r>
            <a:endParaRPr lang="en-US" dirty="0"/>
          </a:p>
          <a:p>
            <a:pPr marL="0" indent="0" algn="ctr">
              <a:buNone/>
            </a:pPr>
            <a:endParaRPr lang="en-US" sz="4400" dirty="0"/>
          </a:p>
          <a:p>
            <a:pPr marL="0" indent="0" algn="ctr">
              <a:buNone/>
            </a:pPr>
            <a:r>
              <a:rPr lang="es-ES" sz="2600" u="sng" dirty="0"/>
              <a:t>RESPUESTA</a:t>
            </a:r>
            <a:r>
              <a:rPr lang="es-ES" sz="2600" dirty="0"/>
              <a:t>: 14 </a:t>
            </a:r>
            <a:endParaRPr lang="en-US" sz="2600" dirty="0"/>
          </a:p>
          <a:p>
            <a:pPr marL="0" indent="0" algn="ctr">
              <a:buNone/>
            </a:pPr>
            <a:endParaRPr lang="en-US" sz="1200" dirty="0"/>
          </a:p>
          <a:p>
            <a:pPr marL="0" indent="0" algn="ctr">
              <a:buNone/>
            </a:pPr>
            <a:r>
              <a:rPr lang="es-ES" sz="2200" dirty="0"/>
              <a:t>Es un mito común que los jóvenes o adolescentes tienen cambios en comportamiento repentinos como una etapa de esa edad. Estudios demuestran que la mitad de todas las enfermedades de la salud mental empiezan a los 14 años, sin embargo, aproximadamente 11 años pasen después de la aparición de los síntomas para que la persona busque ayuda para los síntomas de salud mental. </a:t>
            </a:r>
            <a:endParaRPr lang="en-US" sz="2200" dirty="0"/>
          </a:p>
          <a:p>
            <a:pPr marL="0" indent="0">
              <a:buNone/>
            </a:pPr>
            <a:endParaRPr lang="en-US" dirty="0"/>
          </a:p>
        </p:txBody>
      </p:sp>
      <p:sp>
        <p:nvSpPr>
          <p:cNvPr id="8" name="TextBox 7">
            <a:extLst>
              <a:ext uri="{FF2B5EF4-FFF2-40B4-BE49-F238E27FC236}">
                <a16:creationId xmlns:a16="http://schemas.microsoft.com/office/drawing/2014/main" id="{DE968740-9736-42D1-80EC-4664CFA9D0FE}"/>
              </a:ext>
            </a:extLst>
          </p:cNvPr>
          <p:cNvSpPr txBox="1"/>
          <p:nvPr/>
        </p:nvSpPr>
        <p:spPr>
          <a:xfrm>
            <a:off x="3994970" y="5952283"/>
            <a:ext cx="7985429" cy="523220"/>
          </a:xfrm>
          <a:prstGeom prst="rect">
            <a:avLst/>
          </a:prstGeom>
          <a:noFill/>
        </p:spPr>
        <p:txBody>
          <a:bodyPr wrap="square" rtlCol="0">
            <a:spAutoFit/>
          </a:bodyPr>
          <a:lstStyle/>
          <a:p>
            <a:pPr algn="ctr"/>
            <a:r>
              <a:rPr lang="es-ES" sz="1400" dirty="0"/>
              <a:t>Visite el sitio web de NAMI para la salud mental en la comunidad latina: </a:t>
            </a:r>
            <a:r>
              <a:rPr lang="es-ES" sz="1400" u="sng" dirty="0">
                <a:hlinkClick r:id="rId4"/>
              </a:rPr>
              <a:t>https://www.nami.org/Support-Education/Diverse-Communities/Latino-Mental-Health/La-salud-mental-en-la-comunidad-latina</a:t>
            </a:r>
            <a:r>
              <a:rPr lang="es-ES" sz="1400" dirty="0"/>
              <a:t> </a:t>
            </a:r>
            <a:endParaRPr lang="en-US" sz="1400" dirty="0"/>
          </a:p>
        </p:txBody>
      </p:sp>
      <p:grpSp>
        <p:nvGrpSpPr>
          <p:cNvPr id="9" name="Group 8">
            <a:extLst>
              <a:ext uri="{FF2B5EF4-FFF2-40B4-BE49-F238E27FC236}">
                <a16:creationId xmlns:a16="http://schemas.microsoft.com/office/drawing/2014/main" id="{12435951-2A80-4541-B4BC-FB3B981A058C}"/>
              </a:ext>
            </a:extLst>
          </p:cNvPr>
          <p:cNvGrpSpPr/>
          <p:nvPr/>
        </p:nvGrpSpPr>
        <p:grpSpPr>
          <a:xfrm>
            <a:off x="6043036" y="2171658"/>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890AD873-3FA9-4AF6-B0F6-85335D63A1FF}"/>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59137382-539B-48AB-94F9-9AF2AA32E08F}"/>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92A1FEB3-9506-4CD1-92B4-6D3BE1288502}"/>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405096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3997234" y="500063"/>
            <a:ext cx="7356566" cy="701855"/>
          </a:xfrm>
        </p:spPr>
        <p:txBody>
          <a:bodyPr>
            <a:normAutofit/>
          </a:bodyPr>
          <a:lstStyle/>
          <a:p>
            <a:pPr algn="ctr"/>
            <a:r>
              <a:rPr lang="en-US" sz="3200" b="1" dirty="0"/>
              <a:t>400 puntos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381500" y="1189219"/>
            <a:ext cx="6972300" cy="4271782"/>
          </a:xfrm>
        </p:spPr>
        <p:txBody>
          <a:bodyPr>
            <a:normAutofit fontScale="92500" lnSpcReduction="10000"/>
          </a:bodyPr>
          <a:lstStyle/>
          <a:p>
            <a:pPr marL="0" indent="0" algn="ctr">
              <a:buNone/>
            </a:pPr>
            <a:r>
              <a:rPr lang="es-ES" b="1" dirty="0"/>
              <a:t>¿En qué año fue creado el Mes Nacional de la Concientización de la Salud Mental en los Estados Unidos? </a:t>
            </a:r>
          </a:p>
          <a:p>
            <a:pPr marL="0" indent="0" algn="ctr">
              <a:buNone/>
            </a:pPr>
            <a:endParaRPr lang="es-ES" sz="2100" u="sng" dirty="0"/>
          </a:p>
          <a:p>
            <a:pPr marL="0" indent="0" algn="ctr">
              <a:buNone/>
            </a:pPr>
            <a:endParaRPr lang="es-ES" sz="2100" u="sng" dirty="0"/>
          </a:p>
          <a:p>
            <a:pPr marL="0" indent="0" algn="ctr">
              <a:buNone/>
            </a:pPr>
            <a:endParaRPr lang="es-ES" sz="2100" u="sng" dirty="0"/>
          </a:p>
          <a:p>
            <a:pPr marL="0" indent="0" algn="ctr">
              <a:buNone/>
            </a:pPr>
            <a:r>
              <a:rPr lang="es-ES" u="sng" dirty="0"/>
              <a:t>RESPUESTA</a:t>
            </a:r>
            <a:r>
              <a:rPr lang="es-ES" dirty="0"/>
              <a:t>: 1949</a:t>
            </a:r>
            <a:endParaRPr lang="en-US" dirty="0"/>
          </a:p>
          <a:p>
            <a:pPr marL="0" indent="0" algn="ctr">
              <a:buNone/>
            </a:pPr>
            <a:endParaRPr lang="en-US" sz="1200" dirty="0"/>
          </a:p>
          <a:p>
            <a:pPr marL="0" indent="0" algn="ctr">
              <a:buNone/>
            </a:pPr>
            <a:r>
              <a:rPr lang="es-ES" sz="2200" dirty="0"/>
              <a:t>El Mes Nacional de la Concientización de la Salud Mental ha sido reconocido y celebrado desde 1949. En 2013, el presidente estadounidense Barack Obama firmo una proclamación confirmando mayo como el Mes Nacional de la Concientización de la Salud Mental. </a:t>
            </a:r>
            <a:endParaRPr lang="en-US" sz="2200" dirty="0"/>
          </a:p>
        </p:txBody>
      </p:sp>
      <p:grpSp>
        <p:nvGrpSpPr>
          <p:cNvPr id="9" name="Group 8">
            <a:extLst>
              <a:ext uri="{FF2B5EF4-FFF2-40B4-BE49-F238E27FC236}">
                <a16:creationId xmlns:a16="http://schemas.microsoft.com/office/drawing/2014/main" id="{AB48402A-6604-4A7B-B2E6-F96DFF18A5D5}"/>
              </a:ext>
            </a:extLst>
          </p:cNvPr>
          <p:cNvGrpSpPr/>
          <p:nvPr/>
        </p:nvGrpSpPr>
        <p:grpSpPr>
          <a:xfrm>
            <a:off x="5848877" y="2480001"/>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3C9AE429-3F01-4ED0-9307-F76E259B1A50}"/>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C10DB61D-8D9E-4DC4-83B2-E66F942F3E8A}"/>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78FA555E-27E5-43C1-B1A6-7124CC325F82}"/>
                </a:ext>
              </a:extLst>
            </p:cNvPr>
            <p:cNvPicPr>
              <a:picLocks noChangeAspect="1"/>
            </p:cNvPicPr>
            <p:nvPr/>
          </p:nvPicPr>
          <p:blipFill>
            <a:blip r:embed="rId4"/>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25149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250988" y="500063"/>
            <a:ext cx="7198468" cy="896938"/>
          </a:xfrm>
        </p:spPr>
        <p:txBody>
          <a:bodyPr>
            <a:normAutofit/>
          </a:bodyPr>
          <a:lstStyle/>
          <a:p>
            <a:pPr algn="ctr"/>
            <a:r>
              <a:rPr lang="en-US" sz="3200" b="1" dirty="0"/>
              <a:t>400 puntos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250987" y="1244600"/>
            <a:ext cx="7198468" cy="4679444"/>
          </a:xfrm>
        </p:spPr>
        <p:txBody>
          <a:bodyPr>
            <a:normAutofit/>
          </a:bodyPr>
          <a:lstStyle/>
          <a:p>
            <a:pPr marL="0" indent="0" algn="ctr">
              <a:buNone/>
            </a:pPr>
            <a:r>
              <a:rPr lang="es-ES" sz="2600" b="1" dirty="0"/>
              <a:t>En un año determinado, ¿qué porcentaje de individuos con enfermedades de salud mental graves informen ser víctimas de crimen violentos?  </a:t>
            </a:r>
            <a:endParaRPr lang="en-US" sz="2600" dirty="0"/>
          </a:p>
          <a:p>
            <a:pPr marL="0" indent="0" algn="ctr">
              <a:buNone/>
            </a:pPr>
            <a:endParaRPr lang="en-US" sz="2600" dirty="0"/>
          </a:p>
          <a:p>
            <a:pPr marL="0" indent="0" algn="ctr">
              <a:buNone/>
            </a:pPr>
            <a:endParaRPr lang="en-US" sz="2600" dirty="0"/>
          </a:p>
          <a:p>
            <a:pPr marL="0" indent="0" algn="ctr">
              <a:buNone/>
            </a:pPr>
            <a:r>
              <a:rPr lang="es-ES" sz="2400" u="sng" dirty="0"/>
              <a:t>RESPUESTA</a:t>
            </a:r>
            <a:r>
              <a:rPr lang="es-ES" sz="2400" dirty="0"/>
              <a:t>: Más de 25%  </a:t>
            </a:r>
            <a:endParaRPr lang="en-US" sz="2400" dirty="0"/>
          </a:p>
          <a:p>
            <a:pPr marL="0" indent="0" algn="ctr">
              <a:buNone/>
            </a:pPr>
            <a:endParaRPr lang="en-US" sz="1200" dirty="0"/>
          </a:p>
          <a:p>
            <a:pPr marL="0" indent="0" algn="ctr">
              <a:buNone/>
            </a:pPr>
            <a:r>
              <a:rPr lang="es-ES" sz="2400" dirty="0"/>
              <a:t>La mayoría de la gente que han sido diagnosticados con una enfermedad de salud mental, no son violentos ni peligrosos. De hecho, son casi 12 veces más probables de ser víctimas de violencia que la población general. </a:t>
            </a:r>
            <a:endParaRPr lang="en-US" sz="2400" dirty="0"/>
          </a:p>
        </p:txBody>
      </p:sp>
      <p:grpSp>
        <p:nvGrpSpPr>
          <p:cNvPr id="9" name="Group 8">
            <a:extLst>
              <a:ext uri="{FF2B5EF4-FFF2-40B4-BE49-F238E27FC236}">
                <a16:creationId xmlns:a16="http://schemas.microsoft.com/office/drawing/2014/main" id="{CD8FD112-BE2D-4093-8CA1-3A4016EECDE0}"/>
              </a:ext>
            </a:extLst>
          </p:cNvPr>
          <p:cNvGrpSpPr/>
          <p:nvPr/>
        </p:nvGrpSpPr>
        <p:grpSpPr>
          <a:xfrm>
            <a:off x="6023581" y="2795485"/>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B69E2903-9465-4EAA-9228-C7B1F16AB2D0}"/>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AC8E53F0-6760-4D41-92C6-2F4E5F1F77AD}"/>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8ED20D04-5AA6-4CEE-8182-D2171D17CD7A}"/>
                </a:ext>
              </a:extLst>
            </p:cNvPr>
            <p:cNvPicPr>
              <a:picLocks noChangeAspect="1"/>
            </p:cNvPicPr>
            <p:nvPr/>
          </p:nvPicPr>
          <p:blipFill>
            <a:blip r:embed="rId4"/>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169637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343400" y="412513"/>
            <a:ext cx="7321730" cy="807395"/>
          </a:xfrm>
        </p:spPr>
        <p:txBody>
          <a:bodyPr>
            <a:normAutofit/>
          </a:bodyPr>
          <a:lstStyle/>
          <a:p>
            <a:pPr algn="ctr"/>
            <a:r>
              <a:rPr lang="en-US" sz="3200" b="1" dirty="0"/>
              <a:t>400 puntos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343400" y="1219908"/>
            <a:ext cx="7200900" cy="4630990"/>
          </a:xfrm>
        </p:spPr>
        <p:txBody>
          <a:bodyPr>
            <a:normAutofit/>
          </a:bodyPr>
          <a:lstStyle/>
          <a:p>
            <a:pPr marL="0" indent="0" algn="ctr">
              <a:buNone/>
            </a:pPr>
            <a:r>
              <a:rPr lang="es-ES" sz="2600" b="1" dirty="0"/>
              <a:t>¿Cuál es la causa principal a nivel mundial de la discapacidad? </a:t>
            </a:r>
            <a:endParaRPr lang="en-US" sz="2600" dirty="0"/>
          </a:p>
          <a:p>
            <a:pPr marL="0" indent="0" algn="ctr">
              <a:buNone/>
            </a:pPr>
            <a:r>
              <a:rPr lang="es-ES" b="1" dirty="0"/>
              <a:t> </a:t>
            </a:r>
          </a:p>
          <a:p>
            <a:pPr marL="0" indent="0" algn="ctr">
              <a:buNone/>
            </a:pPr>
            <a:endParaRPr lang="en-US" sz="1200" dirty="0"/>
          </a:p>
          <a:p>
            <a:pPr marL="0" indent="0" algn="ctr">
              <a:buNone/>
            </a:pPr>
            <a:r>
              <a:rPr lang="es-ES" sz="2200" u="sng" dirty="0"/>
              <a:t>RESPUESTA</a:t>
            </a:r>
            <a:r>
              <a:rPr lang="es-ES" sz="2200" dirty="0"/>
              <a:t>: La depresión </a:t>
            </a:r>
            <a:endParaRPr lang="en-US" sz="2200" dirty="0"/>
          </a:p>
          <a:p>
            <a:pPr marL="0" indent="0" algn="ctr">
              <a:buNone/>
            </a:pPr>
            <a:endParaRPr lang="en-US" sz="900" dirty="0"/>
          </a:p>
          <a:p>
            <a:pPr marL="0" indent="0" algn="ctr">
              <a:buNone/>
            </a:pPr>
            <a:r>
              <a:rPr lang="es-ES" sz="1800" dirty="0"/>
              <a:t>La depresión es el desafío más común de la salud mental en los Estados Unidos. La depresión puede cambiar la manera en que alguien piensa, se sienta, actúa y también puede provocar que nuestro cuerpo se enferme. Mientras la tristeza es una reacción normal a una perdida grande, decepción, problema u otra situación difícil, si síntomas de tristeza y depresión duran más que dos semanas e impiden el funcionamiento normal en casa, en la escuela o en el trabajo, es importante buscar ayuda. </a:t>
            </a:r>
            <a:endParaRPr lang="en-US" sz="1800" dirty="0"/>
          </a:p>
        </p:txBody>
      </p:sp>
      <p:sp>
        <p:nvSpPr>
          <p:cNvPr id="8" name="TextBox 7">
            <a:extLst>
              <a:ext uri="{FF2B5EF4-FFF2-40B4-BE49-F238E27FC236}">
                <a16:creationId xmlns:a16="http://schemas.microsoft.com/office/drawing/2014/main" id="{BD7FC4B4-F0BC-4499-A852-1DF64D0C23E8}"/>
              </a:ext>
            </a:extLst>
          </p:cNvPr>
          <p:cNvSpPr txBox="1"/>
          <p:nvPr/>
        </p:nvSpPr>
        <p:spPr>
          <a:xfrm>
            <a:off x="4343400" y="5850898"/>
            <a:ext cx="7200900" cy="738664"/>
          </a:xfrm>
          <a:prstGeom prst="rect">
            <a:avLst/>
          </a:prstGeom>
          <a:noFill/>
        </p:spPr>
        <p:txBody>
          <a:bodyPr wrap="square" rtlCol="0">
            <a:spAutoFit/>
          </a:bodyPr>
          <a:lstStyle/>
          <a:p>
            <a:pPr algn="ctr"/>
            <a:r>
              <a:rPr lang="es-ES" sz="1400" dirty="0"/>
              <a:t>Visite el sitio web de NAMI para la salud mental en la comunidad latina:  </a:t>
            </a:r>
            <a:r>
              <a:rPr lang="es-ES" sz="1400" u="sng" dirty="0">
                <a:hlinkClick r:id="rId4"/>
              </a:rPr>
              <a:t>https://www.nami.org/Support-Education/Diverse-Communities/Latino-Mental-Health/La-salud-mental-en-la-comunidad-latina</a:t>
            </a:r>
            <a:r>
              <a:rPr lang="es-ES" sz="1400" dirty="0"/>
              <a:t> </a:t>
            </a:r>
            <a:endParaRPr lang="en-US" sz="1400" dirty="0"/>
          </a:p>
        </p:txBody>
      </p:sp>
      <p:grpSp>
        <p:nvGrpSpPr>
          <p:cNvPr id="9" name="Group 8">
            <a:extLst>
              <a:ext uri="{FF2B5EF4-FFF2-40B4-BE49-F238E27FC236}">
                <a16:creationId xmlns:a16="http://schemas.microsoft.com/office/drawing/2014/main" id="{1D90412B-BD28-40D2-BEB1-AB168199641B}"/>
              </a:ext>
            </a:extLst>
          </p:cNvPr>
          <p:cNvGrpSpPr/>
          <p:nvPr/>
        </p:nvGrpSpPr>
        <p:grpSpPr>
          <a:xfrm>
            <a:off x="6177625" y="2353347"/>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4DA1D386-5902-42A7-BD67-1C41A3B26830}"/>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3A998859-5759-46A4-A561-683B3F6C8FA7}"/>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F7B1FDBC-285C-416B-B5B0-8CDDB25D8F90}"/>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221791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3984172" y="477496"/>
            <a:ext cx="7641772" cy="668337"/>
          </a:xfrm>
        </p:spPr>
        <p:txBody>
          <a:bodyPr>
            <a:normAutofit/>
          </a:bodyPr>
          <a:lstStyle/>
          <a:p>
            <a:pPr algn="ctr"/>
            <a:r>
              <a:rPr lang="en-US" sz="3200" b="1" dirty="0"/>
              <a:t>400 puntos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3984171" y="1199466"/>
            <a:ext cx="7641772" cy="4877935"/>
          </a:xfrm>
        </p:spPr>
        <p:txBody>
          <a:bodyPr>
            <a:normAutofit/>
          </a:bodyPr>
          <a:lstStyle/>
          <a:p>
            <a:pPr marL="0" indent="0" algn="ctr">
              <a:buNone/>
            </a:pPr>
            <a:r>
              <a:rPr lang="en-US" sz="2600" b="1" dirty="0"/>
              <a:t>¿</a:t>
            </a:r>
            <a:r>
              <a:rPr lang="en-US" sz="2600" b="1" dirty="0" err="1"/>
              <a:t>Quién</a:t>
            </a:r>
            <a:r>
              <a:rPr lang="en-US" sz="2600" b="1" dirty="0"/>
              <a:t> soy?</a:t>
            </a:r>
            <a:endParaRPr lang="en-US" sz="2600" dirty="0"/>
          </a:p>
          <a:p>
            <a:pPr lvl="0"/>
            <a:r>
              <a:rPr lang="es-ES" sz="1800" dirty="0"/>
              <a:t>Soy pintora mexicana.</a:t>
            </a:r>
            <a:endParaRPr lang="en-US" sz="1800" dirty="0"/>
          </a:p>
          <a:p>
            <a:pPr lvl="0"/>
            <a:r>
              <a:rPr lang="es-ES" sz="1800" dirty="0"/>
              <a:t>Soy autora de uno de los legados pictóricos más personales y singulares del siglo XX.</a:t>
            </a:r>
            <a:endParaRPr lang="en-US" sz="1800" dirty="0"/>
          </a:p>
          <a:p>
            <a:pPr lvl="0"/>
            <a:r>
              <a:rPr lang="es-ES" sz="1800" dirty="0"/>
              <a:t>Mis cuadros, profundamente simbólicos, aluden a menudo a los múltiples sufrimientos físicos y psicológicos que padecí.</a:t>
            </a:r>
            <a:endParaRPr lang="en-US" sz="1800" dirty="0"/>
          </a:p>
          <a:p>
            <a:pPr lvl="0"/>
            <a:r>
              <a:rPr lang="es-ES" sz="1800" dirty="0"/>
              <a:t>Mi frase famosa: “Pies, para que los quiero si tengo alas para volar”.</a:t>
            </a:r>
          </a:p>
          <a:p>
            <a:pPr marL="0" lvl="0" indent="0">
              <a:buNone/>
            </a:pPr>
            <a:endParaRPr lang="es-ES" sz="3200" dirty="0"/>
          </a:p>
          <a:p>
            <a:pPr marL="0" indent="0" algn="ctr">
              <a:buNone/>
            </a:pPr>
            <a:r>
              <a:rPr lang="es-ES" sz="2200" u="sng" dirty="0"/>
              <a:t>RESPUESTA</a:t>
            </a:r>
            <a:r>
              <a:rPr lang="es-ES" sz="2200" dirty="0"/>
              <a:t>: Frida Kahlo</a:t>
            </a:r>
            <a:endParaRPr lang="en-US" sz="2200" dirty="0"/>
          </a:p>
          <a:p>
            <a:pPr marL="0" indent="0" algn="ctr">
              <a:buNone/>
            </a:pPr>
            <a:endParaRPr lang="en-US" sz="600" dirty="0"/>
          </a:p>
          <a:p>
            <a:pPr marL="0" indent="0" algn="ctr">
              <a:buNone/>
            </a:pPr>
            <a:r>
              <a:rPr lang="es-ES" sz="1600" dirty="0"/>
              <a:t>Magdalena Carmen Frida (1907-1954), nacida en Coyoacán, México, padeció enfermedades físicas a lo largo de su vida que también se manifestaban mental y emocionalmente. La salud de Frida fueron temas de que le inspiraron en sus pinturas. </a:t>
            </a:r>
            <a:endParaRPr lang="en-US" sz="1600" dirty="0"/>
          </a:p>
          <a:p>
            <a:pPr lvl="0"/>
            <a:endParaRPr lang="en-US" sz="2200" dirty="0"/>
          </a:p>
          <a:p>
            <a:endParaRPr lang="en-US" dirty="0"/>
          </a:p>
        </p:txBody>
      </p:sp>
      <p:grpSp>
        <p:nvGrpSpPr>
          <p:cNvPr id="7" name="Group 6">
            <a:extLst>
              <a:ext uri="{FF2B5EF4-FFF2-40B4-BE49-F238E27FC236}">
                <a16:creationId xmlns:a16="http://schemas.microsoft.com/office/drawing/2014/main" id="{73584B2D-3B76-4DAA-AC0C-DE82C382DC37}"/>
              </a:ext>
            </a:extLst>
          </p:cNvPr>
          <p:cNvGrpSpPr/>
          <p:nvPr/>
        </p:nvGrpSpPr>
        <p:grpSpPr>
          <a:xfrm>
            <a:off x="5823600" y="3851947"/>
            <a:ext cx="3653280" cy="205565"/>
            <a:chOff x="6227905" y="2793904"/>
            <a:chExt cx="3653280" cy="205565"/>
          </a:xfrm>
        </p:grpSpPr>
        <p:pic>
          <p:nvPicPr>
            <p:cNvPr id="8" name="Content Placeholder 4" descr="A picture containing room, drawing&#10;&#10;Description automatically generated">
              <a:extLst>
                <a:ext uri="{FF2B5EF4-FFF2-40B4-BE49-F238E27FC236}">
                  <a16:creationId xmlns:a16="http://schemas.microsoft.com/office/drawing/2014/main" id="{669C143B-5AD4-48FC-880B-2E051B59F27F}"/>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9" name="Content Placeholder 4" descr="A picture containing room, drawing&#10;&#10;Description automatically generated">
              <a:extLst>
                <a:ext uri="{FF2B5EF4-FFF2-40B4-BE49-F238E27FC236}">
                  <a16:creationId xmlns:a16="http://schemas.microsoft.com/office/drawing/2014/main" id="{CA54CC60-36CD-4846-807D-67708693D2EA}"/>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E6A697FF-0228-42E1-BBE5-AF7622422865}"/>
                </a:ext>
              </a:extLst>
            </p:cNvPr>
            <p:cNvPicPr>
              <a:picLocks noChangeAspect="1"/>
            </p:cNvPicPr>
            <p:nvPr/>
          </p:nvPicPr>
          <p:blipFill>
            <a:blip r:embed="rId4"/>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20712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C0C8-C704-6D4A-A4BF-6D7C4B4F7060}"/>
              </a:ext>
            </a:extLst>
          </p:cNvPr>
          <p:cNvSpPr>
            <a:spLocks noGrp="1"/>
          </p:cNvSpPr>
          <p:nvPr>
            <p:ph type="title"/>
          </p:nvPr>
        </p:nvSpPr>
        <p:spPr>
          <a:xfrm>
            <a:off x="4800600" y="2608705"/>
            <a:ext cx="7136221" cy="1325563"/>
          </a:xfrm>
        </p:spPr>
        <p:txBody>
          <a:bodyPr>
            <a:normAutofit/>
          </a:bodyPr>
          <a:lstStyle/>
          <a:p>
            <a:pPr algn="ctr"/>
            <a:r>
              <a:rPr lang="es-419" b="1" dirty="0">
                <a:solidFill>
                  <a:schemeClr val="bg1"/>
                </a:solidFill>
              </a:rPr>
              <a:t>Categoría: La Prevención del Suicidio</a:t>
            </a:r>
          </a:p>
        </p:txBody>
      </p:sp>
    </p:spTree>
    <p:extLst>
      <p:ext uri="{BB962C8B-B14F-4D97-AF65-F5344CB8AC3E}">
        <p14:creationId xmlns:p14="http://schemas.microsoft.com/office/powerpoint/2010/main" val="73717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8CA5-7F19-024E-8AFF-F67CE125541C}"/>
              </a:ext>
            </a:extLst>
          </p:cNvPr>
          <p:cNvSpPr>
            <a:spLocks noGrp="1"/>
          </p:cNvSpPr>
          <p:nvPr>
            <p:ph type="title"/>
          </p:nvPr>
        </p:nvSpPr>
        <p:spPr>
          <a:xfrm>
            <a:off x="4804719" y="402195"/>
            <a:ext cx="6549081" cy="1032905"/>
          </a:xfrm>
        </p:spPr>
        <p:txBody>
          <a:bodyPr>
            <a:normAutofit/>
          </a:bodyPr>
          <a:lstStyle/>
          <a:p>
            <a:pPr algn="ctr"/>
            <a:r>
              <a:rPr lang="en-US" sz="3200" b="1" dirty="0"/>
              <a:t>100 puntos</a:t>
            </a:r>
          </a:p>
        </p:txBody>
      </p:sp>
      <p:sp>
        <p:nvSpPr>
          <p:cNvPr id="13" name="Content Placeholder 12">
            <a:extLst>
              <a:ext uri="{FF2B5EF4-FFF2-40B4-BE49-F238E27FC236}">
                <a16:creationId xmlns:a16="http://schemas.microsoft.com/office/drawing/2014/main" id="{1AE27CD2-254D-9440-B025-2824E0240433}"/>
              </a:ext>
            </a:extLst>
          </p:cNvPr>
          <p:cNvSpPr>
            <a:spLocks noGrp="1"/>
          </p:cNvSpPr>
          <p:nvPr>
            <p:ph idx="1"/>
          </p:nvPr>
        </p:nvSpPr>
        <p:spPr>
          <a:xfrm>
            <a:off x="4804719" y="1175260"/>
            <a:ext cx="6549081" cy="4396205"/>
          </a:xfrm>
        </p:spPr>
        <p:txBody>
          <a:bodyPr>
            <a:normAutofit fontScale="92500"/>
          </a:bodyPr>
          <a:lstStyle/>
          <a:p>
            <a:pPr marL="0" indent="0" algn="ctr">
              <a:buNone/>
            </a:pPr>
            <a:r>
              <a:rPr lang="es-ES" b="1" dirty="0"/>
              <a:t>Cierto o falso: ¿El hablar sobre el suicidio le mete esa idea en la cabeza a alguien?</a:t>
            </a:r>
          </a:p>
          <a:p>
            <a:pPr marL="0" indent="0" algn="ctr">
              <a:buNone/>
            </a:pPr>
            <a:endParaRPr lang="en-US" sz="4000" dirty="0"/>
          </a:p>
          <a:p>
            <a:pPr marL="0" indent="0" algn="ctr">
              <a:buNone/>
            </a:pPr>
            <a:r>
              <a:rPr lang="es-ES" u="sng" dirty="0"/>
              <a:t>RESPUESTA</a:t>
            </a:r>
            <a:r>
              <a:rPr lang="es-ES" dirty="0"/>
              <a:t>: Falso</a:t>
            </a:r>
            <a:endParaRPr lang="en-US" dirty="0"/>
          </a:p>
          <a:p>
            <a:pPr marL="0" indent="0" algn="ctr">
              <a:buNone/>
            </a:pPr>
            <a:endParaRPr lang="en-US" sz="1600" dirty="0"/>
          </a:p>
          <a:p>
            <a:pPr marL="0" indent="0" algn="ctr">
              <a:buNone/>
            </a:pPr>
            <a:r>
              <a:rPr lang="es-ES" sz="2200" dirty="0"/>
              <a:t>Pregunta directamente sobre el suicidio sin rodeos. El hablar sobre el suicidio NO le mete esa idea en la cabeza a alguien; por lo contrario, normalmente la persona siente un alivio. Preguntar directamente y usar la palabra “suicidio”, establece que tú y la persona en riesgo están hablando sobre lo mismo. Además, permite a la persona saber que tú estás dispuesto a dialogar acerca del suicidio. </a:t>
            </a:r>
            <a:endParaRPr lang="en-US" sz="2200" dirty="0"/>
          </a:p>
          <a:p>
            <a:endParaRPr lang="en-US" dirty="0"/>
          </a:p>
        </p:txBody>
      </p:sp>
      <p:grpSp>
        <p:nvGrpSpPr>
          <p:cNvPr id="9" name="Group 8">
            <a:extLst>
              <a:ext uri="{FF2B5EF4-FFF2-40B4-BE49-F238E27FC236}">
                <a16:creationId xmlns:a16="http://schemas.microsoft.com/office/drawing/2014/main" id="{EAA551E7-1D6E-4694-8782-A692CED64575}"/>
              </a:ext>
            </a:extLst>
          </p:cNvPr>
          <p:cNvGrpSpPr/>
          <p:nvPr/>
        </p:nvGrpSpPr>
        <p:grpSpPr>
          <a:xfrm>
            <a:off x="6252619" y="2419374"/>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0D805773-D3FC-4115-A0D4-49E7F9298D5A}"/>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04D7F5A3-21F7-4A5B-8AC9-2151A1070DD4}"/>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E80654E3-4E29-4A93-BB4C-993A6C3A8878}"/>
                </a:ext>
              </a:extLst>
            </p:cNvPr>
            <p:cNvPicPr>
              <a:picLocks noChangeAspect="1"/>
            </p:cNvPicPr>
            <p:nvPr/>
          </p:nvPicPr>
          <p:blipFill>
            <a:blip r:embed="rId4"/>
            <a:stretch>
              <a:fillRect/>
            </a:stretch>
          </p:blipFill>
          <p:spPr>
            <a:xfrm>
              <a:off x="7936537" y="2793906"/>
              <a:ext cx="236017" cy="205563"/>
            </a:xfrm>
            <a:prstGeom prst="rect">
              <a:avLst/>
            </a:prstGeom>
          </p:spPr>
        </p:pic>
      </p:grpSp>
      <p:sp>
        <p:nvSpPr>
          <p:cNvPr id="14" name="TextBox 13">
            <a:extLst>
              <a:ext uri="{FF2B5EF4-FFF2-40B4-BE49-F238E27FC236}">
                <a16:creationId xmlns:a16="http://schemas.microsoft.com/office/drawing/2014/main" id="{346C3646-B3D3-4B0D-ACF8-85E6F12E3C00}"/>
              </a:ext>
            </a:extLst>
          </p:cNvPr>
          <p:cNvSpPr txBox="1"/>
          <p:nvPr/>
        </p:nvSpPr>
        <p:spPr>
          <a:xfrm>
            <a:off x="4912449" y="5721730"/>
            <a:ext cx="6097604" cy="523220"/>
          </a:xfrm>
          <a:prstGeom prst="rect">
            <a:avLst/>
          </a:prstGeom>
          <a:noFill/>
        </p:spPr>
        <p:txBody>
          <a:bodyPr wrap="square">
            <a:spAutoFit/>
          </a:bodyPr>
          <a:lstStyle/>
          <a:p>
            <a:pPr algn="ctr"/>
            <a:r>
              <a:rPr lang="es-419" sz="1400" dirty="0"/>
              <a:t>Para más información sobre cómo tener una conversación directa con alguien que esté en crisis, visite: </a:t>
            </a:r>
            <a:r>
              <a:rPr lang="es-419" sz="1400" dirty="0">
                <a:hlinkClick r:id="rId5"/>
              </a:rPr>
              <a:t>www.elsuicidioesprevenible.org/</a:t>
            </a:r>
            <a:endParaRPr lang="es-419" sz="1400" dirty="0"/>
          </a:p>
        </p:txBody>
      </p:sp>
    </p:spTree>
    <p:extLst>
      <p:ext uri="{BB962C8B-B14F-4D97-AF65-F5344CB8AC3E}">
        <p14:creationId xmlns:p14="http://schemas.microsoft.com/office/powerpoint/2010/main" val="388000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fade">
                                      <p:cBhvr>
                                        <p:cTn id="26" dur="1000"/>
                                        <p:tgtEl>
                                          <p:spTgt spid="13">
                                            <p:txEl>
                                              <p:pRg st="4" end="4"/>
                                            </p:txEl>
                                          </p:spTgt>
                                        </p:tgtEl>
                                      </p:cBhvr>
                                    </p:animEffect>
                                    <p:anim calcmode="lin" valueType="num">
                                      <p:cBhvr>
                                        <p:cTn id="2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8CA5-7F19-024E-8AFF-F67CE125541C}"/>
              </a:ext>
            </a:extLst>
          </p:cNvPr>
          <p:cNvSpPr>
            <a:spLocks noGrp="1"/>
          </p:cNvSpPr>
          <p:nvPr>
            <p:ph type="title"/>
          </p:nvPr>
        </p:nvSpPr>
        <p:spPr>
          <a:xfrm>
            <a:off x="4677719" y="452634"/>
            <a:ext cx="6830234" cy="652268"/>
          </a:xfrm>
        </p:spPr>
        <p:txBody>
          <a:bodyPr>
            <a:normAutofit/>
          </a:bodyPr>
          <a:lstStyle/>
          <a:p>
            <a:pPr algn="ctr"/>
            <a:r>
              <a:rPr lang="en-US" sz="3200" b="1" dirty="0"/>
              <a:t>100 puntos</a:t>
            </a:r>
          </a:p>
        </p:txBody>
      </p:sp>
      <p:sp>
        <p:nvSpPr>
          <p:cNvPr id="13" name="Content Placeholder 12">
            <a:extLst>
              <a:ext uri="{FF2B5EF4-FFF2-40B4-BE49-F238E27FC236}">
                <a16:creationId xmlns:a16="http://schemas.microsoft.com/office/drawing/2014/main" id="{1AE27CD2-254D-9440-B025-2824E0240433}"/>
              </a:ext>
            </a:extLst>
          </p:cNvPr>
          <p:cNvSpPr>
            <a:spLocks noGrp="1"/>
          </p:cNvSpPr>
          <p:nvPr>
            <p:ph idx="1"/>
          </p:nvPr>
        </p:nvSpPr>
        <p:spPr>
          <a:xfrm>
            <a:off x="4552669" y="1264861"/>
            <a:ext cx="7080330" cy="4602877"/>
          </a:xfrm>
        </p:spPr>
        <p:txBody>
          <a:bodyPr>
            <a:normAutofit fontScale="85000" lnSpcReduction="20000"/>
          </a:bodyPr>
          <a:lstStyle/>
          <a:p>
            <a:pPr marL="0" indent="0" algn="ctr">
              <a:buNone/>
            </a:pPr>
            <a:r>
              <a:rPr lang="es-419" sz="1900" b="1" dirty="0"/>
              <a:t>Cierto o falso: Si alguien quiere morir por suicidio, encontrarán una forma, sin importar lo que hagamos para limitar su acceso a algún objeto letal. </a:t>
            </a:r>
          </a:p>
          <a:p>
            <a:pPr marL="0" indent="0" algn="ctr">
              <a:buNone/>
            </a:pPr>
            <a:endParaRPr lang="es-ES" sz="1100" b="1" dirty="0"/>
          </a:p>
          <a:p>
            <a:pPr marL="0" indent="0" algn="ctr">
              <a:buNone/>
            </a:pPr>
            <a:endParaRPr lang="es-ES" sz="1100" b="1" dirty="0"/>
          </a:p>
          <a:p>
            <a:pPr marL="0" indent="0" algn="ctr">
              <a:buNone/>
            </a:pPr>
            <a:endParaRPr lang="es-ES" sz="1100" b="1" dirty="0"/>
          </a:p>
          <a:p>
            <a:pPr marL="0" indent="0" algn="ctr">
              <a:buNone/>
            </a:pPr>
            <a:r>
              <a:rPr lang="es-ES" sz="1800" u="sng" dirty="0"/>
              <a:t>RESPUESTA</a:t>
            </a:r>
            <a:r>
              <a:rPr lang="es-ES" sz="1800" dirty="0"/>
              <a:t>: Falso  </a:t>
            </a:r>
          </a:p>
          <a:p>
            <a:pPr marL="0" indent="0" algn="ctr">
              <a:buNone/>
            </a:pPr>
            <a:r>
              <a:rPr lang="es-ES" sz="1700" dirty="0"/>
              <a:t> </a:t>
            </a:r>
            <a:endParaRPr lang="en-US" sz="1700" dirty="0"/>
          </a:p>
          <a:p>
            <a:pPr marL="0" indent="0" algn="ctr">
              <a:buNone/>
            </a:pPr>
            <a:r>
              <a:rPr lang="es-ES" sz="1700" dirty="0"/>
              <a:t>A continuación, te presentamos unas sugerencias y hechos útiles que darán esperanza:</a:t>
            </a:r>
            <a:endParaRPr lang="en-US" sz="1700" dirty="0"/>
          </a:p>
          <a:p>
            <a:pPr marL="0" indent="0" algn="ctr">
              <a:buNone/>
            </a:pPr>
            <a:r>
              <a:rPr lang="es-ES" sz="1600" dirty="0"/>
              <a:t> Personas en crisis de suicidio frecuentemente hacen un plan, y cuando un medio identificado en su plan no está fácilmente disponible, muchos no intentarán por otro medio. De hecho, el 90% de personas que sobreviven un atento de suicidio no seguirán a morir por suicidio. Los medios importan, y si los objetos letales, como armas, no están fácilmente disponibles para alguien pasando por crisis de suicidio, puede resultar en ser la diferencia entre vida y muerte. A continuación, te presentamos unos pasos que puedes tomar para apoyar la seguridad contra los medios del suicidio en tu comunidad. </a:t>
            </a:r>
            <a:endParaRPr lang="en-US" sz="1600" dirty="0"/>
          </a:p>
          <a:p>
            <a:pPr marL="0" indent="0">
              <a:buNone/>
            </a:pPr>
            <a:endParaRPr lang="en-US" sz="1100" dirty="0"/>
          </a:p>
          <a:p>
            <a:pPr lvl="1"/>
            <a:r>
              <a:rPr lang="es-ES" sz="1600" dirty="0"/>
              <a:t>Abogar por el uso de bolsas de farmacia que incluyen recursos de crisis  </a:t>
            </a:r>
            <a:endParaRPr lang="en-US" sz="1600" dirty="0"/>
          </a:p>
          <a:p>
            <a:pPr lvl="1"/>
            <a:r>
              <a:rPr lang="es-ES" sz="1600" dirty="0"/>
              <a:t>Deshacer de medicamentos adecuadamente </a:t>
            </a:r>
            <a:endParaRPr lang="en-US" sz="1600" dirty="0"/>
          </a:p>
          <a:p>
            <a:pPr lvl="1"/>
            <a:r>
              <a:rPr lang="es-ES" sz="1600" dirty="0"/>
              <a:t>Mantener todas las armas encerradas con llave</a:t>
            </a:r>
            <a:endParaRPr lang="en-US" sz="1600" dirty="0"/>
          </a:p>
          <a:p>
            <a:pPr lvl="1"/>
            <a:r>
              <a:rPr lang="es-ES" sz="1600" dirty="0"/>
              <a:t>Guardar armas fuera de la casa para personas en crisis </a:t>
            </a:r>
            <a:endParaRPr lang="en-US" sz="1600" dirty="0"/>
          </a:p>
          <a:p>
            <a:pPr lvl="1"/>
            <a:r>
              <a:rPr lang="es-ES" sz="1600" dirty="0"/>
              <a:t>Apoyar esfuerzos locales para implementar barreras en los puentes </a:t>
            </a:r>
            <a:endParaRPr lang="en-US" sz="1600" dirty="0"/>
          </a:p>
        </p:txBody>
      </p:sp>
      <p:grpSp>
        <p:nvGrpSpPr>
          <p:cNvPr id="7" name="Group 6">
            <a:extLst>
              <a:ext uri="{FF2B5EF4-FFF2-40B4-BE49-F238E27FC236}">
                <a16:creationId xmlns:a16="http://schemas.microsoft.com/office/drawing/2014/main" id="{F199B07F-52A7-4EFE-B6E8-F230902B0C1B}"/>
              </a:ext>
            </a:extLst>
          </p:cNvPr>
          <p:cNvGrpSpPr/>
          <p:nvPr/>
        </p:nvGrpSpPr>
        <p:grpSpPr>
          <a:xfrm>
            <a:off x="6266194" y="1998681"/>
            <a:ext cx="3653280" cy="205565"/>
            <a:chOff x="6227905" y="2793904"/>
            <a:chExt cx="3653280" cy="205565"/>
          </a:xfrm>
        </p:grpSpPr>
        <p:pic>
          <p:nvPicPr>
            <p:cNvPr id="8" name="Content Placeholder 4" descr="A picture containing room, drawing&#10;&#10;Description automatically generated">
              <a:extLst>
                <a:ext uri="{FF2B5EF4-FFF2-40B4-BE49-F238E27FC236}">
                  <a16:creationId xmlns:a16="http://schemas.microsoft.com/office/drawing/2014/main" id="{A9C6CC30-F9A5-4389-9C64-FE3A53631865}"/>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9" name="Content Placeholder 4" descr="A picture containing room, drawing&#10;&#10;Description automatically generated">
              <a:extLst>
                <a:ext uri="{FF2B5EF4-FFF2-40B4-BE49-F238E27FC236}">
                  <a16:creationId xmlns:a16="http://schemas.microsoft.com/office/drawing/2014/main" id="{68A06DBD-DBF1-4A8C-A9BB-6E3789AF3967}"/>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7987254F-92D4-4677-880E-A8918CCE6ABA}"/>
                </a:ext>
              </a:extLst>
            </p:cNvPr>
            <p:cNvPicPr>
              <a:picLocks noChangeAspect="1"/>
            </p:cNvPicPr>
            <p:nvPr/>
          </p:nvPicPr>
          <p:blipFill>
            <a:blip r:embed="rId4"/>
            <a:stretch>
              <a:fillRect/>
            </a:stretch>
          </p:blipFill>
          <p:spPr>
            <a:xfrm>
              <a:off x="7936537" y="2793906"/>
              <a:ext cx="236017" cy="205563"/>
            </a:xfrm>
            <a:prstGeom prst="rect">
              <a:avLst/>
            </a:prstGeom>
          </p:spPr>
        </p:pic>
      </p:grpSp>
      <p:sp>
        <p:nvSpPr>
          <p:cNvPr id="11" name="TextBox 10">
            <a:extLst>
              <a:ext uri="{FF2B5EF4-FFF2-40B4-BE49-F238E27FC236}">
                <a16:creationId xmlns:a16="http://schemas.microsoft.com/office/drawing/2014/main" id="{FD13F186-EE69-472B-BB01-E6CC936B4723}"/>
              </a:ext>
            </a:extLst>
          </p:cNvPr>
          <p:cNvSpPr txBox="1"/>
          <p:nvPr/>
        </p:nvSpPr>
        <p:spPr>
          <a:xfrm>
            <a:off x="4926024" y="5879365"/>
            <a:ext cx="6097604" cy="307777"/>
          </a:xfrm>
          <a:prstGeom prst="rect">
            <a:avLst/>
          </a:prstGeom>
          <a:noFill/>
        </p:spPr>
        <p:txBody>
          <a:bodyPr wrap="square">
            <a:spAutoFit/>
          </a:bodyPr>
          <a:lstStyle/>
          <a:p>
            <a:pPr algn="ctr"/>
            <a:r>
              <a:rPr lang="es-419" sz="1400" dirty="0"/>
              <a:t>Para más información, visite: </a:t>
            </a:r>
            <a:r>
              <a:rPr lang="es-419" sz="1400" dirty="0">
                <a:hlinkClick r:id="rId5"/>
              </a:rPr>
              <a:t>www.hsph.harvard.edu/means-matter/</a:t>
            </a:r>
            <a:endParaRPr lang="es-419" sz="1400" dirty="0"/>
          </a:p>
        </p:txBody>
      </p:sp>
    </p:spTree>
    <p:extLst>
      <p:ext uri="{BB962C8B-B14F-4D97-AF65-F5344CB8AC3E}">
        <p14:creationId xmlns:p14="http://schemas.microsoft.com/office/powerpoint/2010/main" val="7697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1000"/>
                                        <p:tgtEl>
                                          <p:spTgt spid="13">
                                            <p:txEl>
                                              <p:pRg st="4" end="4"/>
                                            </p:txEl>
                                          </p:spTgt>
                                        </p:tgtEl>
                                      </p:cBhvr>
                                    </p:animEffect>
                                    <p:anim calcmode="lin" valueType="num">
                                      <p:cBhvr>
                                        <p:cTn id="2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fade">
                                      <p:cBhvr>
                                        <p:cTn id="26" dur="1000"/>
                                        <p:tgtEl>
                                          <p:spTgt spid="13">
                                            <p:txEl>
                                              <p:pRg st="6" end="6"/>
                                            </p:txEl>
                                          </p:spTgt>
                                        </p:tgtEl>
                                      </p:cBhvr>
                                    </p:animEffect>
                                    <p:anim calcmode="lin" valueType="num">
                                      <p:cBhvr>
                                        <p:cTn id="27"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xEl>
                                              <p:pRg st="7" end="7"/>
                                            </p:txEl>
                                          </p:spTgt>
                                        </p:tgtEl>
                                        <p:attrNameLst>
                                          <p:attrName>style.visibility</p:attrName>
                                        </p:attrNameLst>
                                      </p:cBhvr>
                                      <p:to>
                                        <p:strVal val="visible"/>
                                      </p:to>
                                    </p:set>
                                    <p:animEffect transition="in" filter="fade">
                                      <p:cBhvr>
                                        <p:cTn id="33" dur="1000"/>
                                        <p:tgtEl>
                                          <p:spTgt spid="13">
                                            <p:txEl>
                                              <p:pRg st="7" end="7"/>
                                            </p:txEl>
                                          </p:spTgt>
                                        </p:tgtEl>
                                      </p:cBhvr>
                                    </p:animEffect>
                                    <p:anim calcmode="lin" valueType="num">
                                      <p:cBhvr>
                                        <p:cTn id="34"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xEl>
                                              <p:pRg st="9" end="9"/>
                                            </p:txEl>
                                          </p:spTgt>
                                        </p:tgtEl>
                                        <p:attrNameLst>
                                          <p:attrName>style.visibility</p:attrName>
                                        </p:attrNameLst>
                                      </p:cBhvr>
                                      <p:to>
                                        <p:strVal val="visible"/>
                                      </p:to>
                                    </p:set>
                                    <p:animEffect transition="in" filter="fade">
                                      <p:cBhvr>
                                        <p:cTn id="40" dur="1000"/>
                                        <p:tgtEl>
                                          <p:spTgt spid="13">
                                            <p:txEl>
                                              <p:pRg st="9" end="9"/>
                                            </p:txEl>
                                          </p:spTgt>
                                        </p:tgtEl>
                                      </p:cBhvr>
                                    </p:animEffect>
                                    <p:anim calcmode="lin" valueType="num">
                                      <p:cBhvr>
                                        <p:cTn id="41"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
                                            <p:txEl>
                                              <p:pRg st="10" end="10"/>
                                            </p:txEl>
                                          </p:spTgt>
                                        </p:tgtEl>
                                        <p:attrNameLst>
                                          <p:attrName>style.visibility</p:attrName>
                                        </p:attrNameLst>
                                      </p:cBhvr>
                                      <p:to>
                                        <p:strVal val="visible"/>
                                      </p:to>
                                    </p:set>
                                    <p:animEffect transition="in" filter="fade">
                                      <p:cBhvr>
                                        <p:cTn id="45" dur="1000"/>
                                        <p:tgtEl>
                                          <p:spTgt spid="13">
                                            <p:txEl>
                                              <p:pRg st="10" end="10"/>
                                            </p:txEl>
                                          </p:spTgt>
                                        </p:tgtEl>
                                      </p:cBhvr>
                                    </p:animEffect>
                                    <p:anim calcmode="lin" valueType="num">
                                      <p:cBhvr>
                                        <p:cTn id="46"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
                                            <p:txEl>
                                              <p:pRg st="11" end="11"/>
                                            </p:txEl>
                                          </p:spTgt>
                                        </p:tgtEl>
                                        <p:attrNameLst>
                                          <p:attrName>style.visibility</p:attrName>
                                        </p:attrNameLst>
                                      </p:cBhvr>
                                      <p:to>
                                        <p:strVal val="visible"/>
                                      </p:to>
                                    </p:set>
                                    <p:animEffect transition="in" filter="fade">
                                      <p:cBhvr>
                                        <p:cTn id="50" dur="1000"/>
                                        <p:tgtEl>
                                          <p:spTgt spid="13">
                                            <p:txEl>
                                              <p:pRg st="11" end="11"/>
                                            </p:txEl>
                                          </p:spTgt>
                                        </p:tgtEl>
                                      </p:cBhvr>
                                    </p:animEffect>
                                    <p:anim calcmode="lin" valueType="num">
                                      <p:cBhvr>
                                        <p:cTn id="51"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11" end="11"/>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xEl>
                                              <p:pRg st="12" end="12"/>
                                            </p:txEl>
                                          </p:spTgt>
                                        </p:tgtEl>
                                        <p:attrNameLst>
                                          <p:attrName>style.visibility</p:attrName>
                                        </p:attrNameLst>
                                      </p:cBhvr>
                                      <p:to>
                                        <p:strVal val="visible"/>
                                      </p:to>
                                    </p:set>
                                    <p:animEffect transition="in" filter="fade">
                                      <p:cBhvr>
                                        <p:cTn id="55" dur="1000"/>
                                        <p:tgtEl>
                                          <p:spTgt spid="13">
                                            <p:txEl>
                                              <p:pRg st="12" end="12"/>
                                            </p:txEl>
                                          </p:spTgt>
                                        </p:tgtEl>
                                      </p:cBhvr>
                                    </p:animEffect>
                                    <p:anim calcmode="lin" valueType="num">
                                      <p:cBhvr>
                                        <p:cTn id="56" dur="1000" fill="hold"/>
                                        <p:tgtEl>
                                          <p:spTgt spid="13">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12" end="12"/>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xEl>
                                              <p:pRg st="13" end="13"/>
                                            </p:txEl>
                                          </p:spTgt>
                                        </p:tgtEl>
                                        <p:attrNameLst>
                                          <p:attrName>style.visibility</p:attrName>
                                        </p:attrNameLst>
                                      </p:cBhvr>
                                      <p:to>
                                        <p:strVal val="visible"/>
                                      </p:to>
                                    </p:set>
                                    <p:animEffect transition="in" filter="fade">
                                      <p:cBhvr>
                                        <p:cTn id="60" dur="1000"/>
                                        <p:tgtEl>
                                          <p:spTgt spid="13">
                                            <p:txEl>
                                              <p:pRg st="13" end="13"/>
                                            </p:txEl>
                                          </p:spTgt>
                                        </p:tgtEl>
                                      </p:cBhvr>
                                    </p:animEffect>
                                    <p:anim calcmode="lin" valueType="num">
                                      <p:cBhvr>
                                        <p:cTn id="61" dur="1000" fill="hold"/>
                                        <p:tgtEl>
                                          <p:spTgt spid="13">
                                            <p:txEl>
                                              <p:pRg st="13" end="13"/>
                                            </p:txEl>
                                          </p:spTgt>
                                        </p:tgtEl>
                                        <p:attrNameLst>
                                          <p:attrName>ppt_x</p:attrName>
                                        </p:attrNameLst>
                                      </p:cBhvr>
                                      <p:tavLst>
                                        <p:tav tm="0">
                                          <p:val>
                                            <p:strVal val="#ppt_x"/>
                                          </p:val>
                                        </p:tav>
                                        <p:tav tm="100000">
                                          <p:val>
                                            <p:strVal val="#ppt_x"/>
                                          </p:val>
                                        </p:tav>
                                      </p:tavLst>
                                    </p:anim>
                                    <p:anim calcmode="lin" valueType="num">
                                      <p:cBhvr>
                                        <p:cTn id="62" dur="1000" fill="hold"/>
                                        <p:tgtEl>
                                          <p:spTgt spid="1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10C4446-63B5-4524-9E81-492E96489C4B}"/>
              </a:ext>
            </a:extLst>
          </p:cNvPr>
          <p:cNvSpPr>
            <a:spLocks noGrp="1"/>
          </p:cNvSpPr>
          <p:nvPr>
            <p:ph type="title"/>
          </p:nvPr>
        </p:nvSpPr>
        <p:spPr>
          <a:xfrm>
            <a:off x="4104029" y="678188"/>
            <a:ext cx="7536123" cy="616098"/>
          </a:xfrm>
        </p:spPr>
        <p:txBody>
          <a:bodyPr>
            <a:normAutofit/>
          </a:bodyPr>
          <a:lstStyle/>
          <a:p>
            <a:pPr algn="ctr"/>
            <a:r>
              <a:rPr lang="es-419" sz="2800" b="1" dirty="0"/>
              <a:t>Juego Virtual de Salud Mental</a:t>
            </a:r>
          </a:p>
        </p:txBody>
      </p:sp>
      <p:sp>
        <p:nvSpPr>
          <p:cNvPr id="16" name="Content Placeholder 2">
            <a:extLst>
              <a:ext uri="{FF2B5EF4-FFF2-40B4-BE49-F238E27FC236}">
                <a16:creationId xmlns:a16="http://schemas.microsoft.com/office/drawing/2014/main" id="{8B1AF692-7ADB-4F14-AE0C-679C76969030}"/>
              </a:ext>
            </a:extLst>
          </p:cNvPr>
          <p:cNvSpPr>
            <a:spLocks noGrp="1"/>
          </p:cNvSpPr>
          <p:nvPr>
            <p:ph idx="1"/>
          </p:nvPr>
        </p:nvSpPr>
        <p:spPr>
          <a:xfrm>
            <a:off x="4104029" y="1404842"/>
            <a:ext cx="7536122" cy="2396355"/>
          </a:xfrm>
        </p:spPr>
        <p:txBody>
          <a:bodyPr>
            <a:noAutofit/>
          </a:bodyPr>
          <a:lstStyle/>
          <a:p>
            <a:pPr marL="0" indent="0" algn="ctr">
              <a:buNone/>
            </a:pPr>
            <a:r>
              <a:rPr lang="es-419" sz="2000" dirty="0"/>
              <a:t>Asesora tu conocimiento sobre diferentes temas de salud mental a través de un juego. El juego consiste en preguntar una serie de preguntas a equipos con el objetivo de ganar puntos y aprender sobre la salud mental en general y específicamente sobre la prevención del suicidio y el uso de sustancias. ¡El equipo con más puntos gana! Utiliza este juego para eventos, en las comunidades o con grupo de familiares y amigos y aumenta lo que sabes sobre la salud mental en una plataforma virtual.</a:t>
            </a:r>
          </a:p>
        </p:txBody>
      </p:sp>
      <p:pic>
        <p:nvPicPr>
          <p:cNvPr id="9" name="Picture 8">
            <a:extLst>
              <a:ext uri="{FF2B5EF4-FFF2-40B4-BE49-F238E27FC236}">
                <a16:creationId xmlns:a16="http://schemas.microsoft.com/office/drawing/2014/main" id="{FE33504F-A34B-4C39-8460-B5819ED1C062}"/>
              </a:ext>
            </a:extLst>
          </p:cNvPr>
          <p:cNvPicPr>
            <a:picLocks noChangeAspect="1"/>
          </p:cNvPicPr>
          <p:nvPr/>
        </p:nvPicPr>
        <p:blipFill>
          <a:blip r:embed="rId4"/>
          <a:stretch>
            <a:fillRect/>
          </a:stretch>
        </p:blipFill>
        <p:spPr>
          <a:xfrm>
            <a:off x="4104030" y="3808349"/>
            <a:ext cx="7536121" cy="1755365"/>
          </a:xfrm>
          <a:prstGeom prst="rect">
            <a:avLst/>
          </a:prstGeom>
        </p:spPr>
      </p:pic>
    </p:spTree>
    <p:extLst>
      <p:ext uri="{BB962C8B-B14F-4D97-AF65-F5344CB8AC3E}">
        <p14:creationId xmlns:p14="http://schemas.microsoft.com/office/powerpoint/2010/main" val="35703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8CA5-7F19-024E-8AFF-F67CE125541C}"/>
              </a:ext>
            </a:extLst>
          </p:cNvPr>
          <p:cNvSpPr>
            <a:spLocks noGrp="1"/>
          </p:cNvSpPr>
          <p:nvPr>
            <p:ph type="title"/>
          </p:nvPr>
        </p:nvSpPr>
        <p:spPr>
          <a:xfrm>
            <a:off x="4804718" y="554595"/>
            <a:ext cx="6549080" cy="893205"/>
          </a:xfrm>
        </p:spPr>
        <p:txBody>
          <a:bodyPr>
            <a:normAutofit/>
          </a:bodyPr>
          <a:lstStyle/>
          <a:p>
            <a:pPr algn="ctr"/>
            <a:r>
              <a:rPr lang="en-US" sz="3200" b="1" dirty="0"/>
              <a:t>100 puntos</a:t>
            </a:r>
          </a:p>
        </p:txBody>
      </p:sp>
      <p:sp>
        <p:nvSpPr>
          <p:cNvPr id="13" name="Content Placeholder 12">
            <a:extLst>
              <a:ext uri="{FF2B5EF4-FFF2-40B4-BE49-F238E27FC236}">
                <a16:creationId xmlns:a16="http://schemas.microsoft.com/office/drawing/2014/main" id="{1AE27CD2-254D-9440-B025-2824E0240433}"/>
              </a:ext>
            </a:extLst>
          </p:cNvPr>
          <p:cNvSpPr>
            <a:spLocks noGrp="1"/>
          </p:cNvSpPr>
          <p:nvPr>
            <p:ph idx="1"/>
          </p:nvPr>
        </p:nvSpPr>
        <p:spPr>
          <a:xfrm>
            <a:off x="4804717" y="1409700"/>
            <a:ext cx="6549081" cy="4318000"/>
          </a:xfrm>
        </p:spPr>
        <p:txBody>
          <a:bodyPr>
            <a:normAutofit/>
          </a:bodyPr>
          <a:lstStyle/>
          <a:p>
            <a:pPr marL="0" indent="0" algn="ctr">
              <a:buNone/>
            </a:pPr>
            <a:r>
              <a:rPr lang="es-ES" b="1" dirty="0"/>
              <a:t>¿Cuándo se celebra la Semana de Prevención del Suicidio?  </a:t>
            </a:r>
            <a:endParaRPr lang="en-US" dirty="0"/>
          </a:p>
          <a:p>
            <a:pPr marL="0" indent="0" algn="ctr">
              <a:buNone/>
            </a:pPr>
            <a:endParaRPr lang="en-US" dirty="0"/>
          </a:p>
          <a:p>
            <a:pPr marL="0" indent="0" algn="ctr">
              <a:buNone/>
            </a:pPr>
            <a:endParaRPr lang="es-ES" u="sng" dirty="0"/>
          </a:p>
          <a:p>
            <a:pPr marL="0" indent="0" algn="ctr">
              <a:buNone/>
            </a:pPr>
            <a:r>
              <a:rPr lang="es-ES" u="sng" dirty="0"/>
              <a:t>RESPUESTA</a:t>
            </a:r>
            <a:endParaRPr lang="es-ES" dirty="0"/>
          </a:p>
          <a:p>
            <a:pPr marL="0" indent="0" algn="ctr">
              <a:buNone/>
            </a:pPr>
            <a:r>
              <a:rPr lang="es-ES" dirty="0"/>
              <a:t>La Semana de Prevención del Suicidio es el lunes hasta domingo circundante el Día Mundial de la Prevención del Suicidio en septiembre. </a:t>
            </a:r>
            <a:endParaRPr lang="en-US" dirty="0"/>
          </a:p>
          <a:p>
            <a:pPr marL="0" indent="0">
              <a:buNone/>
            </a:pPr>
            <a:endParaRPr lang="en-US" dirty="0"/>
          </a:p>
        </p:txBody>
      </p:sp>
      <p:sp>
        <p:nvSpPr>
          <p:cNvPr id="3" name="TextBox 2">
            <a:extLst>
              <a:ext uri="{FF2B5EF4-FFF2-40B4-BE49-F238E27FC236}">
                <a16:creationId xmlns:a16="http://schemas.microsoft.com/office/drawing/2014/main" id="{0F75B099-32FE-4885-8561-67DC82BBDC60}"/>
              </a:ext>
            </a:extLst>
          </p:cNvPr>
          <p:cNvSpPr txBox="1"/>
          <p:nvPr/>
        </p:nvSpPr>
        <p:spPr>
          <a:xfrm>
            <a:off x="4554458" y="5908517"/>
            <a:ext cx="6549083" cy="523220"/>
          </a:xfrm>
          <a:prstGeom prst="rect">
            <a:avLst/>
          </a:prstGeom>
          <a:noFill/>
        </p:spPr>
        <p:txBody>
          <a:bodyPr wrap="square" rtlCol="0">
            <a:spAutoFit/>
          </a:bodyPr>
          <a:lstStyle/>
          <a:p>
            <a:pPr algn="ctr"/>
            <a:r>
              <a:rPr lang="es-419" sz="1400" dirty="0"/>
              <a:t>Para más información sobre la prevención del suicidio, visite</a:t>
            </a:r>
            <a:r>
              <a:rPr lang="es-ES" sz="1400" dirty="0"/>
              <a:t>: </a:t>
            </a:r>
            <a:r>
              <a:rPr lang="es-ES" sz="1400" u="sng" dirty="0">
                <a:hlinkClick r:id="rId4"/>
              </a:rPr>
              <a:t>www.elsuicidioesprevenible.org/</a:t>
            </a:r>
            <a:endParaRPr lang="en-US" sz="1400" dirty="0"/>
          </a:p>
        </p:txBody>
      </p:sp>
      <p:grpSp>
        <p:nvGrpSpPr>
          <p:cNvPr id="8" name="Group 7">
            <a:extLst>
              <a:ext uri="{FF2B5EF4-FFF2-40B4-BE49-F238E27FC236}">
                <a16:creationId xmlns:a16="http://schemas.microsoft.com/office/drawing/2014/main" id="{48F1D8D2-60C5-4634-9780-A3DE71AC1A3D}"/>
              </a:ext>
            </a:extLst>
          </p:cNvPr>
          <p:cNvGrpSpPr/>
          <p:nvPr/>
        </p:nvGrpSpPr>
        <p:grpSpPr>
          <a:xfrm>
            <a:off x="6252616" y="2736461"/>
            <a:ext cx="3653280" cy="205565"/>
            <a:chOff x="6227905" y="2793904"/>
            <a:chExt cx="3653280" cy="205565"/>
          </a:xfrm>
        </p:grpSpPr>
        <p:pic>
          <p:nvPicPr>
            <p:cNvPr id="9" name="Content Placeholder 4" descr="A picture containing room, drawing&#10;&#10;Description automatically generated">
              <a:extLst>
                <a:ext uri="{FF2B5EF4-FFF2-40B4-BE49-F238E27FC236}">
                  <a16:creationId xmlns:a16="http://schemas.microsoft.com/office/drawing/2014/main" id="{1D20DF1B-5003-4A0C-BEE6-F80A7CAC5CC1}"/>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10C9ADA7-B72F-4B6D-BE45-39DDB0CB23D4}"/>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2B544A5E-DEF9-42C6-8C00-412413934E1A}"/>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25488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anim calcmode="lin" valueType="num">
                                      <p:cBhvr>
                                        <p:cTn id="20"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1000"/>
                                        <p:tgtEl>
                                          <p:spTgt spid="13">
                                            <p:txEl>
                                              <p:pRg st="4" end="4"/>
                                            </p:txEl>
                                          </p:spTgt>
                                        </p:tgtEl>
                                      </p:cBhvr>
                                    </p:animEffect>
                                    <p:anim calcmode="lin" valueType="num">
                                      <p:cBhvr>
                                        <p:cTn id="25"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8CA5-7F19-024E-8AFF-F67CE125541C}"/>
              </a:ext>
            </a:extLst>
          </p:cNvPr>
          <p:cNvSpPr>
            <a:spLocks noGrp="1"/>
          </p:cNvSpPr>
          <p:nvPr>
            <p:ph type="title"/>
          </p:nvPr>
        </p:nvSpPr>
        <p:spPr>
          <a:xfrm>
            <a:off x="4804719" y="671295"/>
            <a:ext cx="6712667" cy="624105"/>
          </a:xfrm>
        </p:spPr>
        <p:txBody>
          <a:bodyPr>
            <a:normAutofit/>
          </a:bodyPr>
          <a:lstStyle/>
          <a:p>
            <a:pPr algn="ctr"/>
            <a:r>
              <a:rPr lang="en-US" sz="3200" b="1" dirty="0"/>
              <a:t>100 puntos</a:t>
            </a:r>
          </a:p>
        </p:txBody>
      </p:sp>
      <p:sp>
        <p:nvSpPr>
          <p:cNvPr id="13" name="Content Placeholder 12">
            <a:extLst>
              <a:ext uri="{FF2B5EF4-FFF2-40B4-BE49-F238E27FC236}">
                <a16:creationId xmlns:a16="http://schemas.microsoft.com/office/drawing/2014/main" id="{1AE27CD2-254D-9440-B025-2824E0240433}"/>
              </a:ext>
            </a:extLst>
          </p:cNvPr>
          <p:cNvSpPr>
            <a:spLocks noGrp="1"/>
          </p:cNvSpPr>
          <p:nvPr>
            <p:ph idx="1"/>
          </p:nvPr>
        </p:nvSpPr>
        <p:spPr>
          <a:xfrm>
            <a:off x="4804719" y="1409700"/>
            <a:ext cx="6712667" cy="4241800"/>
          </a:xfrm>
        </p:spPr>
        <p:txBody>
          <a:bodyPr>
            <a:normAutofit lnSpcReduction="10000"/>
          </a:bodyPr>
          <a:lstStyle/>
          <a:p>
            <a:pPr marL="0" indent="0" algn="ctr">
              <a:buNone/>
            </a:pPr>
            <a:r>
              <a:rPr lang="es-ES" b="1" dirty="0"/>
              <a:t>¿Cuándo se celebra el Día Mundial para la Prevención del Suicidio? </a:t>
            </a:r>
            <a:endParaRPr lang="en-US" dirty="0"/>
          </a:p>
          <a:p>
            <a:pPr marL="0" indent="0" algn="ctr">
              <a:buNone/>
            </a:pPr>
            <a:endParaRPr lang="en-US" sz="2000" dirty="0"/>
          </a:p>
          <a:p>
            <a:pPr marL="0" indent="0" algn="ctr">
              <a:buNone/>
            </a:pPr>
            <a:endParaRPr lang="en-US" sz="2000" dirty="0"/>
          </a:p>
          <a:p>
            <a:pPr marL="0" indent="0" algn="ctr">
              <a:buNone/>
            </a:pPr>
            <a:r>
              <a:rPr lang="es-ES" sz="2400" u="sng" dirty="0"/>
              <a:t>RESPUESTA</a:t>
            </a:r>
            <a:r>
              <a:rPr lang="es-ES" sz="2400" dirty="0"/>
              <a:t> </a:t>
            </a:r>
          </a:p>
          <a:p>
            <a:pPr marL="0" indent="0" algn="ctr">
              <a:buNone/>
            </a:pPr>
            <a:r>
              <a:rPr lang="es-ES" sz="2400" dirty="0"/>
              <a:t>El Día Mundial de la Prevención del Suicidio se celebra el 10 de septiembre cada año. </a:t>
            </a:r>
            <a:endParaRPr lang="en-US" sz="2400" dirty="0"/>
          </a:p>
          <a:p>
            <a:pPr marL="0" indent="0" algn="ctr">
              <a:buNone/>
            </a:pPr>
            <a:endParaRPr lang="en-US" sz="1800" dirty="0"/>
          </a:p>
          <a:p>
            <a:pPr marL="0" indent="0" algn="ctr">
              <a:buNone/>
            </a:pPr>
            <a:r>
              <a:rPr lang="es-ES" sz="1800" dirty="0"/>
              <a:t>La Asociación Internacional para la Prevención del Suicidio ha promovido cada 10 de septiembre el Dia Mundial para la Prevención del Suicidio, con el objetivo de concienciar a nivel mundial que el suicidio se puede prevenir. </a:t>
            </a:r>
            <a:endParaRPr lang="en-US" sz="1800" dirty="0"/>
          </a:p>
        </p:txBody>
      </p:sp>
      <p:sp>
        <p:nvSpPr>
          <p:cNvPr id="3" name="TextBox 2">
            <a:extLst>
              <a:ext uri="{FF2B5EF4-FFF2-40B4-BE49-F238E27FC236}">
                <a16:creationId xmlns:a16="http://schemas.microsoft.com/office/drawing/2014/main" id="{45DEF5E9-A674-495E-8876-3EE3802BAD26}"/>
              </a:ext>
            </a:extLst>
          </p:cNvPr>
          <p:cNvSpPr txBox="1"/>
          <p:nvPr/>
        </p:nvSpPr>
        <p:spPr>
          <a:xfrm>
            <a:off x="4804719" y="5882807"/>
            <a:ext cx="6712667" cy="523220"/>
          </a:xfrm>
          <a:prstGeom prst="rect">
            <a:avLst/>
          </a:prstGeom>
          <a:noFill/>
        </p:spPr>
        <p:txBody>
          <a:bodyPr wrap="square" rtlCol="0">
            <a:spAutoFit/>
          </a:bodyPr>
          <a:lstStyle/>
          <a:p>
            <a:pPr algn="ctr"/>
            <a:r>
              <a:rPr lang="es-ES" sz="1400" dirty="0"/>
              <a:t>Para actividades e información sobre cómo involucrarte en el Dia Mundial de la Prevención del Suicidio, visite: </a:t>
            </a:r>
            <a:r>
              <a:rPr lang="es-ES" sz="1400" u="sng" dirty="0">
                <a:hlinkClick r:id="rId4"/>
              </a:rPr>
              <a:t>www.iasp.info/</a:t>
            </a:r>
            <a:endParaRPr lang="en-US" sz="1400" dirty="0"/>
          </a:p>
        </p:txBody>
      </p:sp>
      <p:grpSp>
        <p:nvGrpSpPr>
          <p:cNvPr id="9" name="Group 8">
            <a:extLst>
              <a:ext uri="{FF2B5EF4-FFF2-40B4-BE49-F238E27FC236}">
                <a16:creationId xmlns:a16="http://schemas.microsoft.com/office/drawing/2014/main" id="{E2CFE0DE-6710-4FFD-BF89-6BB2CFC829E4}"/>
              </a:ext>
            </a:extLst>
          </p:cNvPr>
          <p:cNvGrpSpPr/>
          <p:nvPr/>
        </p:nvGrpSpPr>
        <p:grpSpPr>
          <a:xfrm>
            <a:off x="6334412" y="2428111"/>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770BB203-0B8D-4170-96D8-61F7F42BF5A5}"/>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AB54DCDC-DEFE-4E45-893A-21E979622159}"/>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EBC25D2-D9E0-4948-9C21-E945A1D1FDAE}"/>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308989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anim calcmode="lin" valueType="num">
                                      <p:cBhvr>
                                        <p:cTn id="20"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fade">
                                      <p:cBhvr>
                                        <p:cTn id="26" dur="1000"/>
                                        <p:tgtEl>
                                          <p:spTgt spid="13">
                                            <p:txEl>
                                              <p:pRg st="4" end="4"/>
                                            </p:txEl>
                                          </p:spTgt>
                                        </p:tgtEl>
                                      </p:cBhvr>
                                    </p:animEffect>
                                    <p:anim calcmode="lin" valueType="num">
                                      <p:cBhvr>
                                        <p:cTn id="2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animEffect transition="in" filter="fade">
                                      <p:cBhvr>
                                        <p:cTn id="33" dur="1000"/>
                                        <p:tgtEl>
                                          <p:spTgt spid="13">
                                            <p:txEl>
                                              <p:pRg st="6" end="6"/>
                                            </p:txEl>
                                          </p:spTgt>
                                        </p:tgtEl>
                                      </p:cBhvr>
                                    </p:animEffect>
                                    <p:anim calcmode="lin" valueType="num">
                                      <p:cBhvr>
                                        <p:cTn id="34"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8CA5-7F19-024E-8AFF-F67CE125541C}"/>
              </a:ext>
            </a:extLst>
          </p:cNvPr>
          <p:cNvSpPr>
            <a:spLocks noGrp="1"/>
          </p:cNvSpPr>
          <p:nvPr>
            <p:ph type="title"/>
          </p:nvPr>
        </p:nvSpPr>
        <p:spPr>
          <a:xfrm>
            <a:off x="4804719" y="553592"/>
            <a:ext cx="6714181" cy="613805"/>
          </a:xfrm>
        </p:spPr>
        <p:txBody>
          <a:bodyPr>
            <a:normAutofit/>
          </a:bodyPr>
          <a:lstStyle/>
          <a:p>
            <a:pPr algn="ctr"/>
            <a:r>
              <a:rPr lang="en-US" sz="3200" b="1" dirty="0"/>
              <a:t>200 puntos</a:t>
            </a:r>
          </a:p>
        </p:txBody>
      </p:sp>
      <p:sp>
        <p:nvSpPr>
          <p:cNvPr id="13" name="Content Placeholder 12">
            <a:extLst>
              <a:ext uri="{FF2B5EF4-FFF2-40B4-BE49-F238E27FC236}">
                <a16:creationId xmlns:a16="http://schemas.microsoft.com/office/drawing/2014/main" id="{1AE27CD2-254D-9440-B025-2824E0240433}"/>
              </a:ext>
            </a:extLst>
          </p:cNvPr>
          <p:cNvSpPr>
            <a:spLocks noGrp="1"/>
          </p:cNvSpPr>
          <p:nvPr>
            <p:ph idx="1"/>
          </p:nvPr>
        </p:nvSpPr>
        <p:spPr>
          <a:xfrm>
            <a:off x="4804719" y="1282700"/>
            <a:ext cx="6714181" cy="4910220"/>
          </a:xfrm>
        </p:spPr>
        <p:txBody>
          <a:bodyPr>
            <a:normAutofit/>
          </a:bodyPr>
          <a:lstStyle/>
          <a:p>
            <a:pPr marL="0" indent="0" algn="ctr">
              <a:buNone/>
            </a:pPr>
            <a:r>
              <a:rPr lang="es-ES" sz="2400" b="1" dirty="0"/>
              <a:t>En el año 2017, el cantante colombiano Juanes se une al cantante estadounidense </a:t>
            </a:r>
            <a:r>
              <a:rPr lang="es-ES" sz="2400" b="1" dirty="0" err="1"/>
              <a:t>Logic</a:t>
            </a:r>
            <a:r>
              <a:rPr lang="es-ES" sz="2400" b="1" dirty="0"/>
              <a:t> en la versión bilingüe presentando el número telefónico de la red nacional de la prevención del suicidio. ¿Cuál fue el título de esta canción?</a:t>
            </a:r>
          </a:p>
          <a:p>
            <a:pPr marL="0" indent="0" algn="ctr">
              <a:buNone/>
            </a:pPr>
            <a:endParaRPr lang="es-ES" sz="1600" b="1" dirty="0"/>
          </a:p>
          <a:p>
            <a:pPr marL="0" indent="0" algn="ctr">
              <a:buNone/>
            </a:pPr>
            <a:endParaRPr lang="es-ES" sz="2400" b="1" dirty="0"/>
          </a:p>
          <a:p>
            <a:pPr marL="0" indent="0" algn="ctr">
              <a:buNone/>
            </a:pPr>
            <a:r>
              <a:rPr lang="es-ES" sz="2200" u="sng" dirty="0"/>
              <a:t>RESPUESTA</a:t>
            </a:r>
            <a:r>
              <a:rPr lang="es-ES" sz="2200" dirty="0"/>
              <a:t>: 1-800-273-8255 </a:t>
            </a:r>
          </a:p>
          <a:p>
            <a:pPr marL="0" indent="0" algn="ctr">
              <a:buNone/>
            </a:pPr>
            <a:r>
              <a:rPr lang="es-ES" sz="1600" dirty="0"/>
              <a:t>El título de la canción es el número telefónico de la red nacional de la prevención del suicidio. Personas capacitadas están disponibles las 24 horas todos los días de la semana, para escuchar y hablar, contestar preguntas, y prestar ayuda a los que están pasando por una crisis o que piensan en suicidarse o si estás preocupado por alguien. No estás solo. </a:t>
            </a:r>
            <a:endParaRPr lang="en-US" sz="1600" dirty="0"/>
          </a:p>
          <a:p>
            <a:pPr marL="0" indent="0" algn="ctr">
              <a:buNone/>
            </a:pPr>
            <a:endParaRPr lang="en-US" sz="2400" dirty="0"/>
          </a:p>
        </p:txBody>
      </p:sp>
      <p:grpSp>
        <p:nvGrpSpPr>
          <p:cNvPr id="7" name="Group 6">
            <a:extLst>
              <a:ext uri="{FF2B5EF4-FFF2-40B4-BE49-F238E27FC236}">
                <a16:creationId xmlns:a16="http://schemas.microsoft.com/office/drawing/2014/main" id="{41B81CE8-7C45-4232-AA4C-9469C13A87E1}"/>
              </a:ext>
            </a:extLst>
          </p:cNvPr>
          <p:cNvGrpSpPr/>
          <p:nvPr/>
        </p:nvGrpSpPr>
        <p:grpSpPr>
          <a:xfrm>
            <a:off x="6335169" y="3340075"/>
            <a:ext cx="3653280" cy="205565"/>
            <a:chOff x="6227905" y="2793904"/>
            <a:chExt cx="3653280" cy="205565"/>
          </a:xfrm>
        </p:grpSpPr>
        <p:pic>
          <p:nvPicPr>
            <p:cNvPr id="8" name="Content Placeholder 4" descr="A picture containing room, drawing&#10;&#10;Description automatically generated">
              <a:extLst>
                <a:ext uri="{FF2B5EF4-FFF2-40B4-BE49-F238E27FC236}">
                  <a16:creationId xmlns:a16="http://schemas.microsoft.com/office/drawing/2014/main" id="{230FFEDC-47A8-43AF-8CE3-51BE13522C95}"/>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9" name="Content Placeholder 4" descr="A picture containing room, drawing&#10;&#10;Description automatically generated">
              <a:extLst>
                <a:ext uri="{FF2B5EF4-FFF2-40B4-BE49-F238E27FC236}">
                  <a16:creationId xmlns:a16="http://schemas.microsoft.com/office/drawing/2014/main" id="{F8D686B6-31E3-41CA-BE08-55DEF4D86C92}"/>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5C5C4D56-2DA8-442E-B99B-5B12988B33CC}"/>
                </a:ext>
              </a:extLst>
            </p:cNvPr>
            <p:cNvPicPr>
              <a:picLocks noChangeAspect="1"/>
            </p:cNvPicPr>
            <p:nvPr/>
          </p:nvPicPr>
          <p:blipFill>
            <a:blip r:embed="rId4"/>
            <a:stretch>
              <a:fillRect/>
            </a:stretch>
          </p:blipFill>
          <p:spPr>
            <a:xfrm>
              <a:off x="7936537" y="2793906"/>
              <a:ext cx="236017" cy="205563"/>
            </a:xfrm>
            <a:prstGeom prst="rect">
              <a:avLst/>
            </a:prstGeom>
          </p:spPr>
        </p:pic>
      </p:grpSp>
      <p:sp>
        <p:nvSpPr>
          <p:cNvPr id="11" name="TextBox 10">
            <a:extLst>
              <a:ext uri="{FF2B5EF4-FFF2-40B4-BE49-F238E27FC236}">
                <a16:creationId xmlns:a16="http://schemas.microsoft.com/office/drawing/2014/main" id="{BE5E1B1A-E008-4E91-860B-A7816107CFBA}"/>
              </a:ext>
            </a:extLst>
          </p:cNvPr>
          <p:cNvSpPr txBox="1"/>
          <p:nvPr/>
        </p:nvSpPr>
        <p:spPr>
          <a:xfrm>
            <a:off x="4804719" y="5808580"/>
            <a:ext cx="6714181" cy="523220"/>
          </a:xfrm>
          <a:prstGeom prst="rect">
            <a:avLst/>
          </a:prstGeom>
          <a:noFill/>
        </p:spPr>
        <p:txBody>
          <a:bodyPr wrap="square" rtlCol="0">
            <a:spAutoFit/>
          </a:bodyPr>
          <a:lstStyle/>
          <a:p>
            <a:pPr algn="ctr"/>
            <a:r>
              <a:rPr lang="es-419" sz="1400" dirty="0"/>
              <a:t>Para más información sobre la prevención del suicidio, visite: </a:t>
            </a:r>
            <a:r>
              <a:rPr lang="es-419" sz="1400" dirty="0">
                <a:hlinkClick r:id="rId5"/>
              </a:rPr>
              <a:t>www.elsuicidioesprevenible.org/ </a:t>
            </a:r>
            <a:endParaRPr lang="en-US" dirty="0"/>
          </a:p>
        </p:txBody>
      </p:sp>
    </p:spTree>
    <p:extLst>
      <p:ext uri="{BB962C8B-B14F-4D97-AF65-F5344CB8AC3E}">
        <p14:creationId xmlns:p14="http://schemas.microsoft.com/office/powerpoint/2010/main" val="38062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anim calcmode="lin" valueType="num">
                                      <p:cBhvr>
                                        <p:cTn id="20"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animEffect transition="in" filter="fade">
                                      <p:cBhvr>
                                        <p:cTn id="26" dur="1000"/>
                                        <p:tgtEl>
                                          <p:spTgt spid="13">
                                            <p:txEl>
                                              <p:pRg st="4" end="4"/>
                                            </p:txEl>
                                          </p:spTgt>
                                        </p:tgtEl>
                                      </p:cBhvr>
                                    </p:animEffect>
                                    <p:anim calcmode="lin" valueType="num">
                                      <p:cBhvr>
                                        <p:cTn id="2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8CA5-7F19-024E-8AFF-F67CE125541C}"/>
              </a:ext>
            </a:extLst>
          </p:cNvPr>
          <p:cNvSpPr>
            <a:spLocks noGrp="1"/>
          </p:cNvSpPr>
          <p:nvPr>
            <p:ph type="title"/>
          </p:nvPr>
        </p:nvSpPr>
        <p:spPr>
          <a:xfrm>
            <a:off x="4893619" y="520702"/>
            <a:ext cx="6549081" cy="670410"/>
          </a:xfrm>
        </p:spPr>
        <p:txBody>
          <a:bodyPr>
            <a:normAutofit/>
          </a:bodyPr>
          <a:lstStyle/>
          <a:p>
            <a:pPr algn="ctr"/>
            <a:r>
              <a:rPr lang="en-US" sz="3200" b="1" dirty="0"/>
              <a:t>200 puntos</a:t>
            </a:r>
          </a:p>
        </p:txBody>
      </p:sp>
      <p:sp>
        <p:nvSpPr>
          <p:cNvPr id="13" name="Content Placeholder 12">
            <a:extLst>
              <a:ext uri="{FF2B5EF4-FFF2-40B4-BE49-F238E27FC236}">
                <a16:creationId xmlns:a16="http://schemas.microsoft.com/office/drawing/2014/main" id="{1AE27CD2-254D-9440-B025-2824E0240433}"/>
              </a:ext>
            </a:extLst>
          </p:cNvPr>
          <p:cNvSpPr>
            <a:spLocks noGrp="1"/>
          </p:cNvSpPr>
          <p:nvPr>
            <p:ph idx="1"/>
          </p:nvPr>
        </p:nvSpPr>
        <p:spPr>
          <a:xfrm>
            <a:off x="4893619" y="1191112"/>
            <a:ext cx="6549081" cy="4256787"/>
          </a:xfrm>
        </p:spPr>
        <p:txBody>
          <a:bodyPr>
            <a:normAutofit fontScale="40000" lnSpcReduction="20000"/>
          </a:bodyPr>
          <a:lstStyle/>
          <a:p>
            <a:pPr marL="0" indent="0" algn="ctr">
              <a:buNone/>
            </a:pPr>
            <a:r>
              <a:rPr lang="es-ES" sz="5100" b="1" dirty="0"/>
              <a:t>En un año determinado en California, ¿se mueren más personas por suicidio o por homicidio? </a:t>
            </a:r>
          </a:p>
          <a:p>
            <a:pPr marL="0" indent="0" algn="ctr">
              <a:buNone/>
            </a:pPr>
            <a:endParaRPr lang="es-ES" b="1" dirty="0"/>
          </a:p>
          <a:p>
            <a:pPr marL="0" indent="0" algn="ctr">
              <a:buNone/>
            </a:pPr>
            <a:endParaRPr lang="en-US" dirty="0"/>
          </a:p>
          <a:p>
            <a:pPr marL="0" indent="0" algn="ctr">
              <a:buNone/>
            </a:pPr>
            <a:endParaRPr lang="en-US" sz="4000" dirty="0"/>
          </a:p>
          <a:p>
            <a:pPr marL="0" indent="0" algn="ctr">
              <a:spcBef>
                <a:spcPts val="600"/>
              </a:spcBef>
              <a:buNone/>
            </a:pPr>
            <a:r>
              <a:rPr lang="es-ES" sz="4200" u="sng" dirty="0"/>
              <a:t>RESPUESTA</a:t>
            </a:r>
            <a:r>
              <a:rPr lang="es-ES" sz="4200" dirty="0"/>
              <a:t>:</a:t>
            </a:r>
            <a:r>
              <a:rPr lang="es-ES" sz="4200" b="1" dirty="0"/>
              <a:t> </a:t>
            </a:r>
            <a:r>
              <a:rPr lang="es-ES" sz="4200" dirty="0"/>
              <a:t>De suicidio</a:t>
            </a:r>
            <a:endParaRPr lang="en-US" sz="4200" dirty="0"/>
          </a:p>
          <a:p>
            <a:pPr marL="0" indent="0" algn="ctr">
              <a:lnSpc>
                <a:spcPct val="110000"/>
              </a:lnSpc>
              <a:buNone/>
            </a:pPr>
            <a:r>
              <a:rPr lang="es-ES" sz="4000" dirty="0"/>
              <a:t>Muertes violentas como el homicidio y el suicidio es un problema grave de salud pública en California que puede tener igual un impacto inmediato y también de largo plazo en individuos, familias y comunidades enteras. Durante la última década, más de 60,000 californianos se murieron de homicidio o el suicidio. En 2017, había casi 6,500 muertes violentas entre residentes de California: 4,323 suicidios y 2,113 homicidios. Cada californiano puede contribuir a la prevención del suicidio aprendiendo las señales de advertencia y cómo ayudar a alguien que está pasando por una crisis emocional. </a:t>
            </a:r>
            <a:endParaRPr lang="en-US" sz="4000" dirty="0"/>
          </a:p>
          <a:p>
            <a:pPr marL="0" indent="0" algn="ctr">
              <a:buNone/>
            </a:pPr>
            <a:endParaRPr lang="en-US" sz="3300" dirty="0"/>
          </a:p>
          <a:p>
            <a:pPr marL="0" indent="0" algn="ctr">
              <a:buNone/>
            </a:pPr>
            <a:r>
              <a:rPr lang="es-ES" sz="4000" dirty="0"/>
              <a:t>Reconozca Las Señales. Escucha y Dialogue. Busque Ayuda.</a:t>
            </a:r>
            <a:endParaRPr lang="en-US" sz="4000" dirty="0"/>
          </a:p>
        </p:txBody>
      </p:sp>
      <p:grpSp>
        <p:nvGrpSpPr>
          <p:cNvPr id="7" name="Group 6">
            <a:extLst>
              <a:ext uri="{FF2B5EF4-FFF2-40B4-BE49-F238E27FC236}">
                <a16:creationId xmlns:a16="http://schemas.microsoft.com/office/drawing/2014/main" id="{80548FA0-8F9C-4D6C-AEDF-5E6201C13568}"/>
              </a:ext>
            </a:extLst>
          </p:cNvPr>
          <p:cNvGrpSpPr/>
          <p:nvPr/>
        </p:nvGrpSpPr>
        <p:grpSpPr>
          <a:xfrm>
            <a:off x="6341519" y="2068919"/>
            <a:ext cx="3653280" cy="205565"/>
            <a:chOff x="6227905" y="2793904"/>
            <a:chExt cx="3653280" cy="205565"/>
          </a:xfrm>
        </p:grpSpPr>
        <p:pic>
          <p:nvPicPr>
            <p:cNvPr id="8" name="Content Placeholder 4" descr="A picture containing room, drawing&#10;&#10;Description automatically generated">
              <a:extLst>
                <a:ext uri="{FF2B5EF4-FFF2-40B4-BE49-F238E27FC236}">
                  <a16:creationId xmlns:a16="http://schemas.microsoft.com/office/drawing/2014/main" id="{AE3FF14A-E7E8-4669-AE75-60DE3D4077A9}"/>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9" name="Content Placeholder 4" descr="A picture containing room, drawing&#10;&#10;Description automatically generated">
              <a:extLst>
                <a:ext uri="{FF2B5EF4-FFF2-40B4-BE49-F238E27FC236}">
                  <a16:creationId xmlns:a16="http://schemas.microsoft.com/office/drawing/2014/main" id="{CCA7CB31-0DA1-41B5-B91B-3E75C3C48D0D}"/>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E1731F2C-2613-4CB6-8D27-1A30DC373312}"/>
                </a:ext>
              </a:extLst>
            </p:cNvPr>
            <p:cNvPicPr>
              <a:picLocks noChangeAspect="1"/>
            </p:cNvPicPr>
            <p:nvPr/>
          </p:nvPicPr>
          <p:blipFill>
            <a:blip r:embed="rId4"/>
            <a:stretch>
              <a:fillRect/>
            </a:stretch>
          </p:blipFill>
          <p:spPr>
            <a:xfrm>
              <a:off x="7936537" y="2793906"/>
              <a:ext cx="236017" cy="205563"/>
            </a:xfrm>
            <a:prstGeom prst="rect">
              <a:avLst/>
            </a:prstGeom>
          </p:spPr>
        </p:pic>
      </p:grpSp>
      <p:sp>
        <p:nvSpPr>
          <p:cNvPr id="11" name="TextBox 10">
            <a:extLst>
              <a:ext uri="{FF2B5EF4-FFF2-40B4-BE49-F238E27FC236}">
                <a16:creationId xmlns:a16="http://schemas.microsoft.com/office/drawing/2014/main" id="{3F74C729-74E5-4221-9015-1F902FDB22B8}"/>
              </a:ext>
            </a:extLst>
          </p:cNvPr>
          <p:cNvSpPr txBox="1"/>
          <p:nvPr/>
        </p:nvSpPr>
        <p:spPr>
          <a:xfrm>
            <a:off x="4775609" y="5793433"/>
            <a:ext cx="6549083" cy="523220"/>
          </a:xfrm>
          <a:prstGeom prst="rect">
            <a:avLst/>
          </a:prstGeom>
          <a:noFill/>
        </p:spPr>
        <p:txBody>
          <a:bodyPr wrap="square" rtlCol="0">
            <a:spAutoFit/>
          </a:bodyPr>
          <a:lstStyle/>
          <a:p>
            <a:pPr algn="ctr"/>
            <a:r>
              <a:rPr lang="es-419" sz="1400" dirty="0"/>
              <a:t>Para más información sobre la prevención del suicidio, visite</a:t>
            </a:r>
            <a:r>
              <a:rPr lang="es-ES" sz="1400" dirty="0"/>
              <a:t>: </a:t>
            </a:r>
            <a:r>
              <a:rPr lang="es-ES" sz="1400" u="sng" dirty="0">
                <a:hlinkClick r:id="rId5"/>
              </a:rPr>
              <a:t>www.elsuicidioesprevenible.org/</a:t>
            </a:r>
            <a:endParaRPr lang="en-US" sz="1400" dirty="0"/>
          </a:p>
        </p:txBody>
      </p:sp>
    </p:spTree>
    <p:extLst>
      <p:ext uri="{BB962C8B-B14F-4D97-AF65-F5344CB8AC3E}">
        <p14:creationId xmlns:p14="http://schemas.microsoft.com/office/powerpoint/2010/main" val="25964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1000"/>
                                        <p:tgtEl>
                                          <p:spTgt spid="13">
                                            <p:txEl>
                                              <p:pRg st="4" end="4"/>
                                            </p:txEl>
                                          </p:spTgt>
                                        </p:tgtEl>
                                      </p:cBhvr>
                                    </p:animEffect>
                                    <p:anim calcmode="lin" valueType="num">
                                      <p:cBhvr>
                                        <p:cTn id="2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fade">
                                      <p:cBhvr>
                                        <p:cTn id="26" dur="1000"/>
                                        <p:tgtEl>
                                          <p:spTgt spid="13">
                                            <p:txEl>
                                              <p:pRg st="5" end="5"/>
                                            </p:txEl>
                                          </p:spTgt>
                                        </p:tgtEl>
                                      </p:cBhvr>
                                    </p:animEffect>
                                    <p:anim calcmode="lin" valueType="num">
                                      <p:cBhvr>
                                        <p:cTn id="27"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8CA5-7F19-024E-8AFF-F67CE125541C}"/>
              </a:ext>
            </a:extLst>
          </p:cNvPr>
          <p:cNvSpPr>
            <a:spLocks noGrp="1"/>
          </p:cNvSpPr>
          <p:nvPr>
            <p:ph type="title"/>
          </p:nvPr>
        </p:nvSpPr>
        <p:spPr>
          <a:xfrm>
            <a:off x="4804717" y="505501"/>
            <a:ext cx="6830233" cy="824143"/>
          </a:xfrm>
        </p:spPr>
        <p:txBody>
          <a:bodyPr>
            <a:normAutofit/>
          </a:bodyPr>
          <a:lstStyle/>
          <a:p>
            <a:pPr algn="ctr"/>
            <a:r>
              <a:rPr lang="en-US" sz="3200" b="1" dirty="0"/>
              <a:t>200 puntos</a:t>
            </a:r>
          </a:p>
        </p:txBody>
      </p:sp>
      <p:sp>
        <p:nvSpPr>
          <p:cNvPr id="13" name="Content Placeholder 12">
            <a:extLst>
              <a:ext uri="{FF2B5EF4-FFF2-40B4-BE49-F238E27FC236}">
                <a16:creationId xmlns:a16="http://schemas.microsoft.com/office/drawing/2014/main" id="{1AE27CD2-254D-9440-B025-2824E0240433}"/>
              </a:ext>
            </a:extLst>
          </p:cNvPr>
          <p:cNvSpPr>
            <a:spLocks noGrp="1"/>
          </p:cNvSpPr>
          <p:nvPr>
            <p:ph idx="1"/>
          </p:nvPr>
        </p:nvSpPr>
        <p:spPr>
          <a:xfrm>
            <a:off x="4804717" y="1404138"/>
            <a:ext cx="6830233" cy="4611311"/>
          </a:xfrm>
        </p:spPr>
        <p:txBody>
          <a:bodyPr>
            <a:normAutofit/>
          </a:bodyPr>
          <a:lstStyle/>
          <a:p>
            <a:pPr marL="0" indent="0" algn="ctr">
              <a:buNone/>
            </a:pPr>
            <a:r>
              <a:rPr lang="es-ES" b="1" dirty="0"/>
              <a:t>Cierto o falso: Los suicidios son más frecuentes durante la época festiva. </a:t>
            </a:r>
            <a:endParaRPr lang="en-US" dirty="0"/>
          </a:p>
          <a:p>
            <a:pPr marL="0" indent="0">
              <a:buNone/>
            </a:pPr>
            <a:endParaRPr lang="en-US" sz="1600" dirty="0"/>
          </a:p>
          <a:p>
            <a:pPr marL="0" indent="0">
              <a:buNone/>
            </a:pPr>
            <a:endParaRPr lang="en-US" sz="2600" dirty="0"/>
          </a:p>
          <a:p>
            <a:pPr marL="0" indent="0" algn="ctr">
              <a:buNone/>
            </a:pPr>
            <a:r>
              <a:rPr lang="es-ES" sz="2400" u="sng" dirty="0"/>
              <a:t>RESPUESTA</a:t>
            </a:r>
            <a:r>
              <a:rPr lang="es-ES" sz="2400" dirty="0"/>
              <a:t>: Falso</a:t>
            </a:r>
            <a:endParaRPr lang="en-US" sz="2400" dirty="0"/>
          </a:p>
          <a:p>
            <a:pPr marL="0" indent="0" algn="ctr">
              <a:buNone/>
            </a:pPr>
            <a:endParaRPr lang="en-US" sz="700" dirty="0"/>
          </a:p>
          <a:p>
            <a:pPr marL="0" indent="0" algn="ctr">
              <a:buNone/>
            </a:pPr>
            <a:r>
              <a:rPr lang="es-ES" sz="2200" dirty="0"/>
              <a:t>Los datos indican que el índice de suicidios frecuentemente está más bajo durante los meses de la época festiva. El suicidio en un comportamiento complejo, y varios factores probablemente influirá la diferencia en el índice de suicidios durante la época festiva. </a:t>
            </a:r>
            <a:endParaRPr lang="en-US" sz="2200" dirty="0"/>
          </a:p>
          <a:p>
            <a:endParaRPr lang="en-US" dirty="0"/>
          </a:p>
        </p:txBody>
      </p:sp>
      <p:sp>
        <p:nvSpPr>
          <p:cNvPr id="3" name="TextBox 2">
            <a:extLst>
              <a:ext uri="{FF2B5EF4-FFF2-40B4-BE49-F238E27FC236}">
                <a16:creationId xmlns:a16="http://schemas.microsoft.com/office/drawing/2014/main" id="{CF1405DA-89AE-4EC3-A171-75E32022F97F}"/>
              </a:ext>
            </a:extLst>
          </p:cNvPr>
          <p:cNvSpPr txBox="1"/>
          <p:nvPr/>
        </p:nvSpPr>
        <p:spPr>
          <a:xfrm>
            <a:off x="4804718" y="5889389"/>
            <a:ext cx="6830233" cy="523220"/>
          </a:xfrm>
          <a:prstGeom prst="rect">
            <a:avLst/>
          </a:prstGeom>
          <a:noFill/>
        </p:spPr>
        <p:txBody>
          <a:bodyPr wrap="square" rtlCol="0">
            <a:spAutoFit/>
          </a:bodyPr>
          <a:lstStyle/>
          <a:p>
            <a:pPr algn="ctr"/>
            <a:r>
              <a:rPr lang="es-ES" sz="1400" dirty="0"/>
              <a:t>Para más información sobre la prevención del suicidio, visite: </a:t>
            </a:r>
            <a:r>
              <a:rPr lang="es-ES" sz="1400" u="sng" dirty="0">
                <a:hlinkClick r:id="rId4"/>
              </a:rPr>
              <a:t>www.elsuicidioesprevenible.org/</a:t>
            </a:r>
            <a:endParaRPr lang="en-US" sz="1400" dirty="0"/>
          </a:p>
        </p:txBody>
      </p:sp>
      <p:grpSp>
        <p:nvGrpSpPr>
          <p:cNvPr id="9" name="Group 8">
            <a:extLst>
              <a:ext uri="{FF2B5EF4-FFF2-40B4-BE49-F238E27FC236}">
                <a16:creationId xmlns:a16="http://schemas.microsoft.com/office/drawing/2014/main" id="{03709C1F-99E2-402A-92AC-3C29E948F657}"/>
              </a:ext>
            </a:extLst>
          </p:cNvPr>
          <p:cNvGrpSpPr/>
          <p:nvPr/>
        </p:nvGrpSpPr>
        <p:grpSpPr>
          <a:xfrm>
            <a:off x="6393005" y="2480048"/>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EB2B824A-E6D4-45C6-99B6-3C029518BAA4}"/>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4B4BED41-1425-4F79-9872-BD6F1882491E}"/>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BD19D888-1045-429E-B05F-874740505ED0}"/>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319014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anim calcmode="lin" valueType="num">
                                      <p:cBhvr>
                                        <p:cTn id="20"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fade">
                                      <p:cBhvr>
                                        <p:cTn id="26" dur="1000"/>
                                        <p:tgtEl>
                                          <p:spTgt spid="13">
                                            <p:txEl>
                                              <p:pRg st="5" end="5"/>
                                            </p:txEl>
                                          </p:spTgt>
                                        </p:tgtEl>
                                      </p:cBhvr>
                                    </p:animEffect>
                                    <p:anim calcmode="lin" valueType="num">
                                      <p:cBhvr>
                                        <p:cTn id="27"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8CA5-7F19-024E-8AFF-F67CE125541C}"/>
              </a:ext>
            </a:extLst>
          </p:cNvPr>
          <p:cNvSpPr>
            <a:spLocks noGrp="1"/>
          </p:cNvSpPr>
          <p:nvPr>
            <p:ph type="title"/>
          </p:nvPr>
        </p:nvSpPr>
        <p:spPr>
          <a:xfrm>
            <a:off x="4804719" y="402195"/>
            <a:ext cx="6830233" cy="651905"/>
          </a:xfrm>
        </p:spPr>
        <p:txBody>
          <a:bodyPr>
            <a:normAutofit/>
          </a:bodyPr>
          <a:lstStyle/>
          <a:p>
            <a:pPr algn="ctr"/>
            <a:r>
              <a:rPr lang="en-US" sz="3200" b="1" dirty="0"/>
              <a:t>300 puntos</a:t>
            </a:r>
          </a:p>
        </p:txBody>
      </p:sp>
      <p:sp>
        <p:nvSpPr>
          <p:cNvPr id="13" name="Content Placeholder 12">
            <a:extLst>
              <a:ext uri="{FF2B5EF4-FFF2-40B4-BE49-F238E27FC236}">
                <a16:creationId xmlns:a16="http://schemas.microsoft.com/office/drawing/2014/main" id="{1AE27CD2-254D-9440-B025-2824E0240433}"/>
              </a:ext>
            </a:extLst>
          </p:cNvPr>
          <p:cNvSpPr>
            <a:spLocks noGrp="1"/>
          </p:cNvSpPr>
          <p:nvPr>
            <p:ph idx="1"/>
          </p:nvPr>
        </p:nvSpPr>
        <p:spPr>
          <a:xfrm>
            <a:off x="4804719" y="1054100"/>
            <a:ext cx="6830233" cy="4902200"/>
          </a:xfrm>
        </p:spPr>
        <p:txBody>
          <a:bodyPr>
            <a:normAutofit fontScale="25000" lnSpcReduction="20000"/>
          </a:bodyPr>
          <a:lstStyle/>
          <a:p>
            <a:pPr marL="0" indent="0" algn="ctr">
              <a:buNone/>
            </a:pPr>
            <a:r>
              <a:rPr lang="es-ES" sz="9600" b="1" dirty="0"/>
              <a:t>¿Puedes nombrar un curso fundamental para la prevención del suicidio? </a:t>
            </a:r>
            <a:endParaRPr lang="en-US" sz="9600" dirty="0"/>
          </a:p>
          <a:p>
            <a:pPr marL="0" indent="0" algn="ctr">
              <a:buNone/>
            </a:pPr>
            <a:r>
              <a:rPr lang="es-ES" sz="4800" dirty="0"/>
              <a:t> </a:t>
            </a:r>
            <a:endParaRPr lang="en-US" sz="4800" dirty="0"/>
          </a:p>
          <a:p>
            <a:pPr marL="0" indent="0" algn="ctr">
              <a:buNone/>
            </a:pPr>
            <a:endParaRPr lang="en-US" sz="6000" dirty="0"/>
          </a:p>
          <a:p>
            <a:pPr marL="0" indent="0" algn="ctr">
              <a:buNone/>
            </a:pPr>
            <a:r>
              <a:rPr lang="es-ES" sz="8000" u="sng" dirty="0"/>
              <a:t>RESPUESTA</a:t>
            </a:r>
            <a:r>
              <a:rPr lang="es-ES" sz="8000" dirty="0"/>
              <a:t>: Ve la lista abajo.</a:t>
            </a:r>
            <a:endParaRPr lang="en-US" sz="8000" dirty="0"/>
          </a:p>
          <a:p>
            <a:pPr marL="0" indent="0" algn="ctr">
              <a:buNone/>
            </a:pPr>
            <a:endParaRPr lang="en-US" sz="4800" dirty="0"/>
          </a:p>
          <a:p>
            <a:pPr lvl="1"/>
            <a:r>
              <a:rPr lang="en-US" sz="7200" dirty="0"/>
              <a:t>Question Persuade Refer (QPR)</a:t>
            </a:r>
          </a:p>
          <a:p>
            <a:pPr lvl="1"/>
            <a:r>
              <a:rPr lang="en-US" sz="7200" dirty="0" err="1"/>
              <a:t>SafeTALK</a:t>
            </a:r>
            <a:endParaRPr lang="en-US" sz="7200" dirty="0"/>
          </a:p>
          <a:p>
            <a:pPr lvl="1"/>
            <a:r>
              <a:rPr lang="en-US" sz="7200" dirty="0"/>
              <a:t>ASIST</a:t>
            </a:r>
          </a:p>
          <a:p>
            <a:pPr lvl="1"/>
            <a:r>
              <a:rPr lang="en-US" sz="7200" dirty="0"/>
              <a:t>Signs of Suicide (SOS)</a:t>
            </a:r>
          </a:p>
          <a:p>
            <a:pPr lvl="1"/>
            <a:r>
              <a:rPr lang="en-US" sz="7200" dirty="0" err="1"/>
              <a:t>Kognito</a:t>
            </a:r>
            <a:endParaRPr lang="en-US" sz="7200" dirty="0"/>
          </a:p>
          <a:p>
            <a:pPr lvl="1"/>
            <a:r>
              <a:rPr lang="en-US" sz="7200" dirty="0"/>
              <a:t>Talk Saves Lives</a:t>
            </a:r>
            <a:endParaRPr lang="en-US" sz="4800" dirty="0"/>
          </a:p>
          <a:p>
            <a:pPr marL="0" indent="0" algn="ctr">
              <a:lnSpc>
                <a:spcPct val="110000"/>
              </a:lnSpc>
              <a:buNone/>
            </a:pPr>
            <a:r>
              <a:rPr lang="es-ES" sz="6400" dirty="0"/>
              <a:t>Los cursos educativos para la prevención del suicidio ofrecen información sobre las señales de advertencia del suicidio. Los cursos varían y pueden durar de una hora hasta un día completo. Justo como es importante saber administrar RCP, cada persona puede provechar de cursos sobre la prevención del suicidio para aprender a reconocer las señales de una crisis emocional en un ser querido. </a:t>
            </a:r>
            <a:endParaRPr lang="en-US" sz="6400" dirty="0"/>
          </a:p>
        </p:txBody>
      </p:sp>
      <p:sp>
        <p:nvSpPr>
          <p:cNvPr id="3" name="TextBox 2">
            <a:extLst>
              <a:ext uri="{FF2B5EF4-FFF2-40B4-BE49-F238E27FC236}">
                <a16:creationId xmlns:a16="http://schemas.microsoft.com/office/drawing/2014/main" id="{A8524307-A2E6-4946-AF59-FABC69CC850D}"/>
              </a:ext>
            </a:extLst>
          </p:cNvPr>
          <p:cNvSpPr txBox="1"/>
          <p:nvPr/>
        </p:nvSpPr>
        <p:spPr>
          <a:xfrm>
            <a:off x="4804718" y="5803766"/>
            <a:ext cx="6830233" cy="523220"/>
          </a:xfrm>
          <a:prstGeom prst="rect">
            <a:avLst/>
          </a:prstGeom>
          <a:noFill/>
        </p:spPr>
        <p:txBody>
          <a:bodyPr wrap="square" rtlCol="0">
            <a:spAutoFit/>
          </a:bodyPr>
          <a:lstStyle/>
          <a:p>
            <a:pPr algn="ctr"/>
            <a:r>
              <a:rPr lang="es-ES" sz="1400" dirty="0"/>
              <a:t>Para encontrar cursos en tu área, visite la sección de Busque Ayuda de la campaña de la prevención del suicidio de California: </a:t>
            </a:r>
            <a:r>
              <a:rPr lang="es-ES" sz="1400" u="sng" dirty="0">
                <a:hlinkClick r:id="rId4"/>
              </a:rPr>
              <a:t>www.elsuicidioesprevenible.org/</a:t>
            </a:r>
            <a:endParaRPr lang="en-US" sz="800" dirty="0"/>
          </a:p>
        </p:txBody>
      </p:sp>
      <p:grpSp>
        <p:nvGrpSpPr>
          <p:cNvPr id="9" name="Group 8">
            <a:extLst>
              <a:ext uri="{FF2B5EF4-FFF2-40B4-BE49-F238E27FC236}">
                <a16:creationId xmlns:a16="http://schemas.microsoft.com/office/drawing/2014/main" id="{8E8EEDFF-399A-4FB2-8B5E-88A70866B6F5}"/>
              </a:ext>
            </a:extLst>
          </p:cNvPr>
          <p:cNvGrpSpPr/>
          <p:nvPr/>
        </p:nvGrpSpPr>
        <p:grpSpPr>
          <a:xfrm>
            <a:off x="6393195" y="1825685"/>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CD8265B4-2414-495A-8CE2-F368D5BF1037}"/>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84643677-04C5-4EFF-8AC8-2CA9DD7A8244}"/>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9FE66C38-E0FF-4513-85CE-6D8274C8AE88}"/>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24405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anim calcmode="lin" valueType="num">
                                      <p:cBhvr>
                                        <p:cTn id="20"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fade">
                                      <p:cBhvr>
                                        <p:cTn id="26" dur="1000"/>
                                        <p:tgtEl>
                                          <p:spTgt spid="13">
                                            <p:txEl>
                                              <p:pRg st="5" end="5"/>
                                            </p:txEl>
                                          </p:spTgt>
                                        </p:tgtEl>
                                      </p:cBhvr>
                                    </p:animEffect>
                                    <p:anim calcmode="lin" valueType="num">
                                      <p:cBhvr>
                                        <p:cTn id="27"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Effect transition="in" filter="fade">
                                      <p:cBhvr>
                                        <p:cTn id="31" dur="1000"/>
                                        <p:tgtEl>
                                          <p:spTgt spid="13">
                                            <p:txEl>
                                              <p:pRg st="6" end="6"/>
                                            </p:txEl>
                                          </p:spTgt>
                                        </p:tgtEl>
                                      </p:cBhvr>
                                    </p:animEffect>
                                    <p:anim calcmode="lin" valueType="num">
                                      <p:cBhvr>
                                        <p:cTn id="32"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xEl>
                                              <p:pRg st="7" end="7"/>
                                            </p:txEl>
                                          </p:spTgt>
                                        </p:tgtEl>
                                        <p:attrNameLst>
                                          <p:attrName>style.visibility</p:attrName>
                                        </p:attrNameLst>
                                      </p:cBhvr>
                                      <p:to>
                                        <p:strVal val="visible"/>
                                      </p:to>
                                    </p:set>
                                    <p:animEffect transition="in" filter="fade">
                                      <p:cBhvr>
                                        <p:cTn id="36" dur="1000"/>
                                        <p:tgtEl>
                                          <p:spTgt spid="13">
                                            <p:txEl>
                                              <p:pRg st="7" end="7"/>
                                            </p:txEl>
                                          </p:spTgt>
                                        </p:tgtEl>
                                      </p:cBhvr>
                                    </p:animEffect>
                                    <p:anim calcmode="lin" valueType="num">
                                      <p:cBhvr>
                                        <p:cTn id="37"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xEl>
                                              <p:pRg st="8" end="8"/>
                                            </p:txEl>
                                          </p:spTgt>
                                        </p:tgtEl>
                                        <p:attrNameLst>
                                          <p:attrName>style.visibility</p:attrName>
                                        </p:attrNameLst>
                                      </p:cBhvr>
                                      <p:to>
                                        <p:strVal val="visible"/>
                                      </p:to>
                                    </p:set>
                                    <p:animEffect transition="in" filter="fade">
                                      <p:cBhvr>
                                        <p:cTn id="41" dur="1000"/>
                                        <p:tgtEl>
                                          <p:spTgt spid="13">
                                            <p:txEl>
                                              <p:pRg st="8" end="8"/>
                                            </p:txEl>
                                          </p:spTgt>
                                        </p:tgtEl>
                                      </p:cBhvr>
                                    </p:animEffect>
                                    <p:anim calcmode="lin" valueType="num">
                                      <p:cBhvr>
                                        <p:cTn id="42"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xEl>
                                              <p:pRg st="9" end="9"/>
                                            </p:txEl>
                                          </p:spTgt>
                                        </p:tgtEl>
                                        <p:attrNameLst>
                                          <p:attrName>style.visibility</p:attrName>
                                        </p:attrNameLst>
                                      </p:cBhvr>
                                      <p:to>
                                        <p:strVal val="visible"/>
                                      </p:to>
                                    </p:set>
                                    <p:animEffect transition="in" filter="fade">
                                      <p:cBhvr>
                                        <p:cTn id="46" dur="1000"/>
                                        <p:tgtEl>
                                          <p:spTgt spid="13">
                                            <p:txEl>
                                              <p:pRg st="9" end="9"/>
                                            </p:txEl>
                                          </p:spTgt>
                                        </p:tgtEl>
                                      </p:cBhvr>
                                    </p:animEffect>
                                    <p:anim calcmode="lin" valueType="num">
                                      <p:cBhvr>
                                        <p:cTn id="47"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xEl>
                                              <p:pRg st="10" end="10"/>
                                            </p:txEl>
                                          </p:spTgt>
                                        </p:tgtEl>
                                        <p:attrNameLst>
                                          <p:attrName>style.visibility</p:attrName>
                                        </p:attrNameLst>
                                      </p:cBhvr>
                                      <p:to>
                                        <p:strVal val="visible"/>
                                      </p:to>
                                    </p:set>
                                    <p:animEffect transition="in" filter="fade">
                                      <p:cBhvr>
                                        <p:cTn id="51" dur="1000"/>
                                        <p:tgtEl>
                                          <p:spTgt spid="13">
                                            <p:txEl>
                                              <p:pRg st="10" end="10"/>
                                            </p:txEl>
                                          </p:spTgt>
                                        </p:tgtEl>
                                      </p:cBhvr>
                                    </p:animEffect>
                                    <p:anim calcmode="lin" valueType="num">
                                      <p:cBhvr>
                                        <p:cTn id="52"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3">
                                            <p:txEl>
                                              <p:pRg st="11" end="11"/>
                                            </p:txEl>
                                          </p:spTgt>
                                        </p:tgtEl>
                                        <p:attrNameLst>
                                          <p:attrName>style.visibility</p:attrName>
                                        </p:attrNameLst>
                                      </p:cBhvr>
                                      <p:to>
                                        <p:strVal val="visible"/>
                                      </p:to>
                                    </p:set>
                                    <p:animEffect transition="in" filter="fade">
                                      <p:cBhvr>
                                        <p:cTn id="58" dur="1000"/>
                                        <p:tgtEl>
                                          <p:spTgt spid="13">
                                            <p:txEl>
                                              <p:pRg st="11" end="11"/>
                                            </p:txEl>
                                          </p:spTgt>
                                        </p:tgtEl>
                                      </p:cBhvr>
                                    </p:animEffect>
                                    <p:anim calcmode="lin" valueType="num">
                                      <p:cBhvr>
                                        <p:cTn id="59"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8CA5-7F19-024E-8AFF-F67CE125541C}"/>
              </a:ext>
            </a:extLst>
          </p:cNvPr>
          <p:cNvSpPr>
            <a:spLocks noGrp="1"/>
          </p:cNvSpPr>
          <p:nvPr>
            <p:ph type="title"/>
          </p:nvPr>
        </p:nvSpPr>
        <p:spPr>
          <a:xfrm>
            <a:off x="4804717" y="565265"/>
            <a:ext cx="6830233" cy="617843"/>
          </a:xfrm>
        </p:spPr>
        <p:txBody>
          <a:bodyPr>
            <a:normAutofit/>
          </a:bodyPr>
          <a:lstStyle/>
          <a:p>
            <a:pPr algn="ctr"/>
            <a:r>
              <a:rPr lang="en-US" sz="3200" b="1" dirty="0"/>
              <a:t>300 puntos</a:t>
            </a:r>
          </a:p>
        </p:txBody>
      </p:sp>
      <p:sp>
        <p:nvSpPr>
          <p:cNvPr id="13" name="Content Placeholder 12">
            <a:extLst>
              <a:ext uri="{FF2B5EF4-FFF2-40B4-BE49-F238E27FC236}">
                <a16:creationId xmlns:a16="http://schemas.microsoft.com/office/drawing/2014/main" id="{1AE27CD2-254D-9440-B025-2824E0240433}"/>
              </a:ext>
            </a:extLst>
          </p:cNvPr>
          <p:cNvSpPr>
            <a:spLocks noGrp="1"/>
          </p:cNvSpPr>
          <p:nvPr>
            <p:ph idx="1"/>
          </p:nvPr>
        </p:nvSpPr>
        <p:spPr>
          <a:xfrm>
            <a:off x="4804718" y="1256785"/>
            <a:ext cx="6830233" cy="4758664"/>
          </a:xfrm>
        </p:spPr>
        <p:txBody>
          <a:bodyPr>
            <a:normAutofit lnSpcReduction="10000"/>
          </a:bodyPr>
          <a:lstStyle/>
          <a:p>
            <a:pPr marL="0" indent="0" algn="ctr">
              <a:buNone/>
            </a:pPr>
            <a:r>
              <a:rPr lang="es-ES" b="1" dirty="0"/>
              <a:t>¿Qué significa AFSP?</a:t>
            </a:r>
            <a:endParaRPr lang="en-US" sz="1600" dirty="0"/>
          </a:p>
          <a:p>
            <a:pPr marL="0" indent="0">
              <a:buNone/>
            </a:pPr>
            <a:endParaRPr lang="en-US" sz="4000" dirty="0"/>
          </a:p>
          <a:p>
            <a:pPr marL="0" indent="0" algn="ctr">
              <a:buNone/>
            </a:pPr>
            <a:r>
              <a:rPr lang="es-ES" sz="2600" u="sng" dirty="0"/>
              <a:t>RESPUESTA</a:t>
            </a:r>
            <a:endParaRPr lang="es-ES" sz="2600" dirty="0"/>
          </a:p>
          <a:p>
            <a:pPr marL="0" indent="0" algn="ctr">
              <a:buNone/>
            </a:pPr>
            <a:r>
              <a:rPr lang="es-ES" sz="2600" dirty="0"/>
              <a:t>La Fundación Americana para la Prevención del Suicidio </a:t>
            </a:r>
            <a:endParaRPr lang="en-US" sz="2600" dirty="0"/>
          </a:p>
          <a:p>
            <a:pPr marL="0" indent="0" algn="ctr">
              <a:buNone/>
            </a:pPr>
            <a:endParaRPr lang="en-US" sz="1200" dirty="0"/>
          </a:p>
          <a:p>
            <a:pPr marL="0" indent="0" algn="ctr">
              <a:buNone/>
            </a:pPr>
            <a:r>
              <a:rPr lang="es-ES" sz="2400" dirty="0"/>
              <a:t>Establecido en 1987, la Fundación Americana para la Prevención del Suicidio es una organización voluntaria de salud que les da a los que han sido afectados por el suicidio, una comunidad a nivel nacional, con base de investigaciones, educación y apoyo para tomar acción contra esta causa principal de muerte. </a:t>
            </a:r>
            <a:endParaRPr lang="en-US" sz="2400" dirty="0"/>
          </a:p>
          <a:p>
            <a:endParaRPr lang="en-US" dirty="0"/>
          </a:p>
        </p:txBody>
      </p:sp>
      <p:sp>
        <p:nvSpPr>
          <p:cNvPr id="3" name="TextBox 2">
            <a:extLst>
              <a:ext uri="{FF2B5EF4-FFF2-40B4-BE49-F238E27FC236}">
                <a16:creationId xmlns:a16="http://schemas.microsoft.com/office/drawing/2014/main" id="{CF1405DA-89AE-4EC3-A171-75E32022F97F}"/>
              </a:ext>
            </a:extLst>
          </p:cNvPr>
          <p:cNvSpPr txBox="1"/>
          <p:nvPr/>
        </p:nvSpPr>
        <p:spPr>
          <a:xfrm>
            <a:off x="4804717" y="6015449"/>
            <a:ext cx="6830234" cy="307777"/>
          </a:xfrm>
          <a:prstGeom prst="rect">
            <a:avLst/>
          </a:prstGeom>
          <a:noFill/>
        </p:spPr>
        <p:txBody>
          <a:bodyPr wrap="square" rtlCol="0">
            <a:spAutoFit/>
          </a:bodyPr>
          <a:lstStyle/>
          <a:p>
            <a:pPr algn="ctr"/>
            <a:r>
              <a:rPr lang="es-ES" sz="1400" dirty="0">
                <a:latin typeface="Calibri" panose="020F0502020204030204" pitchFamily="34" charset="0"/>
                <a:ea typeface="Calibri" panose="020F0502020204030204" pitchFamily="34" charset="0"/>
                <a:cs typeface="Times New Roman" panose="02020603050405020304" pitchFamily="18" charset="0"/>
              </a:rPr>
              <a:t>Para más informaci</a:t>
            </a:r>
            <a:r>
              <a:rPr lang="es-ES" sz="1400" dirty="0">
                <a:latin typeface="Calibri" panose="020F0502020204030204" pitchFamily="34" charset="0"/>
                <a:ea typeface="Calibri" panose="020F0502020204030204" pitchFamily="34" charset="0"/>
                <a:cs typeface="Calibri" panose="020F0502020204030204" pitchFamily="34" charset="0"/>
              </a:rPr>
              <a:t>ó</a:t>
            </a:r>
            <a:r>
              <a:rPr lang="es-ES" sz="1400" dirty="0">
                <a:latin typeface="Calibri" panose="020F0502020204030204" pitchFamily="34" charset="0"/>
                <a:ea typeface="Calibri" panose="020F0502020204030204" pitchFamily="34" charset="0"/>
                <a:cs typeface="Times New Roman" panose="02020603050405020304" pitchFamily="18" charset="0"/>
              </a:rPr>
              <a:t>n y para encontrar un grupo local, visite: </a:t>
            </a:r>
            <a:r>
              <a:rPr lang="es-E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www.AFSP.org</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03709C1F-99E2-402A-92AC-3C29E948F657}"/>
              </a:ext>
            </a:extLst>
          </p:cNvPr>
          <p:cNvGrpSpPr/>
          <p:nvPr/>
        </p:nvGrpSpPr>
        <p:grpSpPr>
          <a:xfrm>
            <a:off x="6443427" y="1946749"/>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EB2B824A-E6D4-45C6-99B6-3C029518BAA4}"/>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4B4BED41-1425-4F79-9872-BD6F1882491E}"/>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BD19D888-1045-429E-B05F-874740505ED0}"/>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307065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1000"/>
                                        <p:tgtEl>
                                          <p:spTgt spid="13">
                                            <p:txEl>
                                              <p:pRg st="3" end="3"/>
                                            </p:txEl>
                                          </p:spTgt>
                                        </p:tgtEl>
                                      </p:cBhvr>
                                    </p:animEffect>
                                    <p:anim calcmode="lin" valueType="num">
                                      <p:cBhvr>
                                        <p:cTn id="2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fade">
                                      <p:cBhvr>
                                        <p:cTn id="33" dur="1000"/>
                                        <p:tgtEl>
                                          <p:spTgt spid="13">
                                            <p:txEl>
                                              <p:pRg st="5" end="5"/>
                                            </p:txEl>
                                          </p:spTgt>
                                        </p:tgtEl>
                                      </p:cBhvr>
                                    </p:animEffect>
                                    <p:anim calcmode="lin" valueType="num">
                                      <p:cBhvr>
                                        <p:cTn id="34"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8CA5-7F19-024E-8AFF-F67CE125541C}"/>
              </a:ext>
            </a:extLst>
          </p:cNvPr>
          <p:cNvSpPr>
            <a:spLocks noGrp="1"/>
          </p:cNvSpPr>
          <p:nvPr>
            <p:ph type="title"/>
          </p:nvPr>
        </p:nvSpPr>
        <p:spPr>
          <a:xfrm>
            <a:off x="4804719" y="402195"/>
            <a:ext cx="6830233" cy="499505"/>
          </a:xfrm>
        </p:spPr>
        <p:txBody>
          <a:bodyPr>
            <a:normAutofit fontScale="90000"/>
          </a:bodyPr>
          <a:lstStyle/>
          <a:p>
            <a:pPr algn="ctr"/>
            <a:r>
              <a:rPr lang="en-US" sz="3200" b="1" dirty="0"/>
              <a:t>400 puntos</a:t>
            </a:r>
          </a:p>
        </p:txBody>
      </p:sp>
      <p:sp>
        <p:nvSpPr>
          <p:cNvPr id="13" name="Content Placeholder 12">
            <a:extLst>
              <a:ext uri="{FF2B5EF4-FFF2-40B4-BE49-F238E27FC236}">
                <a16:creationId xmlns:a16="http://schemas.microsoft.com/office/drawing/2014/main" id="{1AE27CD2-254D-9440-B025-2824E0240433}"/>
              </a:ext>
            </a:extLst>
          </p:cNvPr>
          <p:cNvSpPr>
            <a:spLocks noGrp="1"/>
          </p:cNvSpPr>
          <p:nvPr>
            <p:ph idx="1"/>
          </p:nvPr>
        </p:nvSpPr>
        <p:spPr>
          <a:xfrm>
            <a:off x="4804719" y="901699"/>
            <a:ext cx="6942781" cy="2184401"/>
          </a:xfrm>
        </p:spPr>
        <p:txBody>
          <a:bodyPr>
            <a:normAutofit fontScale="32500" lnSpcReduction="20000"/>
          </a:bodyPr>
          <a:lstStyle/>
          <a:p>
            <a:pPr marL="0" indent="0" algn="ctr">
              <a:buNone/>
            </a:pPr>
            <a:r>
              <a:rPr lang="es-ES" sz="6800" b="1" dirty="0">
                <a:latin typeface="Calibri" panose="020F0502020204030204" pitchFamily="34" charset="0"/>
                <a:ea typeface="Calibri" panose="020F0502020204030204" pitchFamily="34" charset="0"/>
                <a:cs typeface="Times New Roman" panose="02020603050405020304" pitchFamily="18" charset="0"/>
              </a:rPr>
              <a:t>El sufrimiento no siempre se nota, pero la mayoría de las personas suicidas muestran algunas señales de lo que están pensando. Nombra tres señales de advertencia. </a:t>
            </a:r>
            <a:r>
              <a:rPr lang="es-ES" sz="6800" b="1" dirty="0"/>
              <a:t> </a:t>
            </a:r>
            <a:endParaRPr lang="en-US" sz="6800" dirty="0"/>
          </a:p>
          <a:p>
            <a:pPr marL="0" indent="0" algn="ctr">
              <a:buNone/>
            </a:pPr>
            <a:r>
              <a:rPr lang="es-ES" sz="4800" dirty="0"/>
              <a:t> </a:t>
            </a:r>
          </a:p>
          <a:p>
            <a:pPr marL="0" indent="0" algn="ctr">
              <a:buNone/>
            </a:pPr>
            <a:r>
              <a:rPr lang="es-ES" sz="6200" u="sng" dirty="0"/>
              <a:t>RESPUESTA</a:t>
            </a:r>
            <a:r>
              <a:rPr lang="es-ES" sz="6200" dirty="0"/>
              <a:t>: Ve la lista abajo.</a:t>
            </a:r>
          </a:p>
          <a:p>
            <a:pPr marL="0" indent="0" algn="ctr">
              <a:buNone/>
            </a:pPr>
            <a:r>
              <a:rPr lang="es-ES" sz="4900" i="1" dirty="0"/>
              <a:t>Para recibir puntos, la respuesta debe de incluir tres señales de la lista abajo, si no tienen 3 señales, recibirán cero puntos. </a:t>
            </a:r>
            <a:endParaRPr lang="en-US" sz="4900" i="1" dirty="0"/>
          </a:p>
          <a:p>
            <a:pPr marL="0" indent="0" algn="ctr">
              <a:buNone/>
            </a:pPr>
            <a:endParaRPr lang="en-US" sz="8000" dirty="0"/>
          </a:p>
          <a:p>
            <a:pPr marL="0" indent="0" algn="ctr">
              <a:buNone/>
            </a:pPr>
            <a:endParaRPr lang="es-ES" sz="6400" dirty="0"/>
          </a:p>
          <a:p>
            <a:pPr marL="0" indent="0" algn="ctr">
              <a:buNone/>
            </a:pPr>
            <a:endParaRPr lang="es-ES" sz="6400" dirty="0"/>
          </a:p>
        </p:txBody>
      </p:sp>
      <p:sp>
        <p:nvSpPr>
          <p:cNvPr id="3" name="TextBox 2">
            <a:extLst>
              <a:ext uri="{FF2B5EF4-FFF2-40B4-BE49-F238E27FC236}">
                <a16:creationId xmlns:a16="http://schemas.microsoft.com/office/drawing/2014/main" id="{A8524307-A2E6-4946-AF59-FABC69CC850D}"/>
              </a:ext>
            </a:extLst>
          </p:cNvPr>
          <p:cNvSpPr txBox="1"/>
          <p:nvPr/>
        </p:nvSpPr>
        <p:spPr>
          <a:xfrm>
            <a:off x="4804719" y="5956300"/>
            <a:ext cx="6830233" cy="307777"/>
          </a:xfrm>
          <a:prstGeom prst="rect">
            <a:avLst/>
          </a:prstGeom>
          <a:noFill/>
        </p:spPr>
        <p:txBody>
          <a:bodyPr wrap="square" rtlCol="0">
            <a:spAutoFit/>
          </a:bodyPr>
          <a:lstStyle/>
          <a:p>
            <a:pPr algn="ctr"/>
            <a:r>
              <a:rPr lang="es-ES" sz="1400" dirty="0"/>
              <a:t>Para más información, visite: </a:t>
            </a:r>
            <a:r>
              <a:rPr lang="es-ES" sz="1400" u="sng" dirty="0">
                <a:hlinkClick r:id="rId4"/>
              </a:rPr>
              <a:t>www.elsuicidioesprevenible.org/</a:t>
            </a:r>
            <a:endParaRPr lang="en-US" sz="1400" dirty="0"/>
          </a:p>
        </p:txBody>
      </p:sp>
      <p:grpSp>
        <p:nvGrpSpPr>
          <p:cNvPr id="9" name="Group 8">
            <a:extLst>
              <a:ext uri="{FF2B5EF4-FFF2-40B4-BE49-F238E27FC236}">
                <a16:creationId xmlns:a16="http://schemas.microsoft.com/office/drawing/2014/main" id="{8E8EEDFF-399A-4FB2-8B5E-88A70866B6F5}"/>
              </a:ext>
            </a:extLst>
          </p:cNvPr>
          <p:cNvGrpSpPr/>
          <p:nvPr/>
        </p:nvGrpSpPr>
        <p:grpSpPr>
          <a:xfrm>
            <a:off x="6443807" y="1740328"/>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CD8265B4-2414-495A-8CE2-F368D5BF1037}"/>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84643677-04C5-4EFF-8AC8-2CA9DD7A8244}"/>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9FE66C38-E0FF-4513-85CE-6D8274C8AE88}"/>
                </a:ext>
              </a:extLst>
            </p:cNvPr>
            <p:cNvPicPr>
              <a:picLocks noChangeAspect="1"/>
            </p:cNvPicPr>
            <p:nvPr/>
          </p:nvPicPr>
          <p:blipFill>
            <a:blip r:embed="rId5"/>
            <a:stretch>
              <a:fillRect/>
            </a:stretch>
          </p:blipFill>
          <p:spPr>
            <a:xfrm>
              <a:off x="7936537" y="2793906"/>
              <a:ext cx="236017" cy="205563"/>
            </a:xfrm>
            <a:prstGeom prst="rect">
              <a:avLst/>
            </a:prstGeom>
          </p:spPr>
        </p:pic>
      </p:grpSp>
      <p:sp>
        <p:nvSpPr>
          <p:cNvPr id="4" name="TextBox 3">
            <a:extLst>
              <a:ext uri="{FF2B5EF4-FFF2-40B4-BE49-F238E27FC236}">
                <a16:creationId xmlns:a16="http://schemas.microsoft.com/office/drawing/2014/main" id="{BA622EE0-0864-4E97-B2C5-893B15326741}"/>
              </a:ext>
            </a:extLst>
          </p:cNvPr>
          <p:cNvSpPr txBox="1"/>
          <p:nvPr/>
        </p:nvSpPr>
        <p:spPr>
          <a:xfrm>
            <a:off x="4737323" y="2849754"/>
            <a:ext cx="6830232" cy="2893100"/>
          </a:xfrm>
          <a:prstGeom prst="rect">
            <a:avLst/>
          </a:prstGeom>
          <a:noFill/>
        </p:spPr>
        <p:txBody>
          <a:bodyPr wrap="square" numCol="2" rtlCol="0">
            <a:spAutoFit/>
          </a:bodyPr>
          <a:lstStyle/>
          <a:p>
            <a:pPr marL="800100" lvl="1" indent="-342900">
              <a:buFont typeface="Symbol" panose="05050102010706020507" pitchFamily="18" charset="2"/>
              <a:buChar char=""/>
            </a:pPr>
            <a:r>
              <a:rPr lang="es-ES" sz="1500" dirty="0">
                <a:latin typeface="Calibri" panose="020F0502020204030204" pitchFamily="34" charset="0"/>
                <a:ea typeface="Calibri" panose="020F0502020204030204" pitchFamily="34" charset="0"/>
                <a:cs typeface="Times New Roman" panose="02020603050405020304" pitchFamily="18" charset="0"/>
              </a:rPr>
              <a:t>Expresan el deseo de morirse o de suicidarse</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s-ES" sz="1500" dirty="0">
                <a:latin typeface="Calibri" panose="020F0502020204030204" pitchFamily="34" charset="0"/>
                <a:ea typeface="Calibri" panose="020F0502020204030204" pitchFamily="34" charset="0"/>
                <a:cs typeface="Times New Roman" panose="02020603050405020304" pitchFamily="18" charset="0"/>
              </a:rPr>
              <a:t>Buscan maneras de hacerse daño a s</a:t>
            </a:r>
            <a:r>
              <a:rPr lang="es-ES" sz="1500" dirty="0">
                <a:latin typeface="Calibri" panose="020F0502020204030204" pitchFamily="34" charset="0"/>
                <a:ea typeface="Calibri" panose="020F0502020204030204" pitchFamily="34" charset="0"/>
                <a:cs typeface="Calibri" panose="020F0502020204030204" pitchFamily="34" charset="0"/>
              </a:rPr>
              <a:t>í</a:t>
            </a:r>
            <a:r>
              <a:rPr lang="es-ES" sz="1500" dirty="0">
                <a:latin typeface="Calibri" panose="020F0502020204030204" pitchFamily="34" charset="0"/>
                <a:ea typeface="Calibri" panose="020F0502020204030204" pitchFamily="34" charset="0"/>
                <a:cs typeface="Times New Roman" panose="02020603050405020304" pitchFamily="18" charset="0"/>
              </a:rPr>
              <a:t> mismas</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s-ES" sz="1500" dirty="0">
                <a:latin typeface="Calibri" panose="020F0502020204030204" pitchFamily="34" charset="0"/>
                <a:ea typeface="Calibri" panose="020F0502020204030204" pitchFamily="34" charset="0"/>
                <a:cs typeface="Times New Roman" panose="02020603050405020304" pitchFamily="18" charset="0"/>
              </a:rPr>
              <a:t>Sentirse sin esperanza, desesperado y atrapado</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s-ES" sz="1500" dirty="0">
                <a:latin typeface="Calibri" panose="020F0502020204030204" pitchFamily="34" charset="0"/>
                <a:ea typeface="Calibri" panose="020F0502020204030204" pitchFamily="34" charset="0"/>
                <a:cs typeface="Times New Roman" panose="02020603050405020304" pitchFamily="18" charset="0"/>
              </a:rPr>
              <a:t>Regalo de pertenencias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s-ES" sz="1500" dirty="0">
                <a:latin typeface="Calibri" panose="020F0502020204030204" pitchFamily="34" charset="0"/>
                <a:ea typeface="Calibri" panose="020F0502020204030204" pitchFamily="34" charset="0"/>
                <a:cs typeface="Times New Roman" panose="02020603050405020304" pitchFamily="18" charset="0"/>
              </a:rPr>
              <a:t>Ponen sus asuntos en orden</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s-ES" sz="1500" dirty="0">
                <a:latin typeface="Calibri" panose="020F0502020204030204" pitchFamily="34" charset="0"/>
                <a:ea typeface="Calibri" panose="020F0502020204030204" pitchFamily="34" charset="0"/>
                <a:cs typeface="Times New Roman" panose="02020603050405020304" pitchFamily="18" charset="0"/>
              </a:rPr>
              <a:t>Comportamiento imprudente</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s-ES" sz="1500" dirty="0">
                <a:latin typeface="Calibri" panose="020F0502020204030204" pitchFamily="34" charset="0"/>
                <a:ea typeface="Calibri" panose="020F0502020204030204" pitchFamily="34" charset="0"/>
                <a:cs typeface="Times New Roman" panose="02020603050405020304" pitchFamily="18" charset="0"/>
              </a:rPr>
              <a:t>Rabia o enojo</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s-ES" sz="1500" dirty="0">
                <a:latin typeface="Calibri" panose="020F0502020204030204" pitchFamily="34" charset="0"/>
                <a:ea typeface="Calibri" panose="020F0502020204030204" pitchFamily="34" charset="0"/>
                <a:cs typeface="Times New Roman" panose="02020603050405020304" pitchFamily="18" charset="0"/>
              </a:rPr>
              <a:t>Aumento en el consume de alcohol o uso de drogas</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s-ES" sz="1500" dirty="0">
                <a:latin typeface="Calibri" panose="020F0502020204030204" pitchFamily="34" charset="0"/>
                <a:ea typeface="Calibri" panose="020F0502020204030204" pitchFamily="34" charset="0"/>
                <a:cs typeface="Times New Roman" panose="02020603050405020304" pitchFamily="18" charset="0"/>
              </a:rPr>
              <a:t>Aislamiento y falta de interés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s-419" sz="1500" dirty="0">
                <a:latin typeface="Calibri" panose="020F0502020204030204" pitchFamily="34" charset="0"/>
                <a:ea typeface="Calibri" panose="020F0502020204030204" pitchFamily="34" charset="0"/>
                <a:cs typeface="Times New Roman" panose="02020603050405020304" pitchFamily="18" charset="0"/>
              </a:rPr>
              <a:t>Ansiedad</a:t>
            </a:r>
          </a:p>
          <a:p>
            <a:pPr marL="800100" lvl="1" indent="-342900">
              <a:buFont typeface="Symbol" panose="05050102010706020507" pitchFamily="18" charset="2"/>
              <a:buChar char=""/>
            </a:pPr>
            <a:r>
              <a:rPr lang="es-419" sz="1500" dirty="0">
                <a:latin typeface="Calibri" panose="020F0502020204030204" pitchFamily="34" charset="0"/>
                <a:ea typeface="Calibri" panose="020F0502020204030204" pitchFamily="34" charset="0"/>
                <a:cs typeface="Times New Roman" panose="02020603050405020304" pitchFamily="18" charset="0"/>
              </a:rPr>
              <a:t>Alteraci</a:t>
            </a:r>
            <a:r>
              <a:rPr lang="es-419" sz="1500" dirty="0">
                <a:latin typeface="Calibri" panose="020F0502020204030204" pitchFamily="34" charset="0"/>
                <a:ea typeface="Calibri" panose="020F0502020204030204" pitchFamily="34" charset="0"/>
                <a:cs typeface="Calibri" panose="020F0502020204030204" pitchFamily="34" charset="0"/>
              </a:rPr>
              <a:t>ó</a:t>
            </a:r>
            <a:r>
              <a:rPr lang="es-419" sz="1500" dirty="0">
                <a:latin typeface="Calibri" panose="020F0502020204030204" pitchFamily="34" charset="0"/>
                <a:ea typeface="Calibri" panose="020F0502020204030204" pitchFamily="34" charset="0"/>
                <a:cs typeface="Times New Roman" panose="02020603050405020304" pitchFamily="18" charset="0"/>
              </a:rPr>
              <a:t>n del sue</a:t>
            </a:r>
            <a:r>
              <a:rPr lang="es-419" sz="1500" dirty="0">
                <a:latin typeface="Calibri" panose="020F0502020204030204" pitchFamily="34" charset="0"/>
                <a:ea typeface="Calibri" panose="020F0502020204030204" pitchFamily="34" charset="0"/>
                <a:cs typeface="Calibri" panose="020F0502020204030204" pitchFamily="34" charset="0"/>
              </a:rPr>
              <a:t>ñ</a:t>
            </a:r>
            <a:r>
              <a:rPr lang="es-419" sz="1500" dirty="0">
                <a:latin typeface="Calibri" panose="020F0502020204030204" pitchFamily="34" charset="0"/>
                <a:ea typeface="Calibri" panose="020F0502020204030204" pitchFamily="34" charset="0"/>
                <a:cs typeface="Times New Roman" panose="02020603050405020304" pitchFamily="18" charset="0"/>
              </a:rPr>
              <a:t>o </a:t>
            </a:r>
          </a:p>
          <a:p>
            <a:pPr marL="800100" lvl="1" indent="-342900">
              <a:buFont typeface="Symbol" panose="05050102010706020507" pitchFamily="18" charset="2"/>
              <a:buChar char=""/>
            </a:pPr>
            <a:r>
              <a:rPr lang="es-419" sz="1500" dirty="0">
                <a:latin typeface="Calibri" panose="020F0502020204030204" pitchFamily="34" charset="0"/>
                <a:ea typeface="Calibri" panose="020F0502020204030204" pitchFamily="34" charset="0"/>
                <a:cs typeface="Times New Roman" panose="02020603050405020304" pitchFamily="18" charset="0"/>
              </a:rPr>
              <a:t>Cambios repentinos de humor </a:t>
            </a:r>
          </a:p>
          <a:p>
            <a:pPr marL="800100" lvl="1" indent="-342900">
              <a:buFont typeface="Symbol" panose="05050102010706020507" pitchFamily="18" charset="2"/>
              <a:buChar char=""/>
            </a:pPr>
            <a:r>
              <a:rPr lang="es-419" sz="1600" dirty="0">
                <a:latin typeface="Calibri" panose="020F0502020204030204" pitchFamily="34" charset="0"/>
                <a:ea typeface="Calibri" panose="020F0502020204030204" pitchFamily="34" charset="0"/>
                <a:cs typeface="Times New Roman" panose="02020603050405020304" pitchFamily="18" charset="0"/>
              </a:rPr>
              <a:t>Sentirse in</a:t>
            </a:r>
            <a:r>
              <a:rPr lang="es-419" sz="1600" dirty="0">
                <a:latin typeface="Calibri" panose="020F0502020204030204" pitchFamily="34" charset="0"/>
                <a:ea typeface="Calibri" panose="020F0502020204030204" pitchFamily="34" charset="0"/>
                <a:cs typeface="Calibri" panose="020F0502020204030204" pitchFamily="34" charset="0"/>
              </a:rPr>
              <a:t>ú</a:t>
            </a:r>
            <a:r>
              <a:rPr lang="es-419" sz="1600" dirty="0">
                <a:latin typeface="Calibri" panose="020F0502020204030204" pitchFamily="34" charset="0"/>
                <a:ea typeface="Calibri" panose="020F0502020204030204" pitchFamily="34" charset="0"/>
                <a:cs typeface="Times New Roman" panose="02020603050405020304" pitchFamily="18" charset="0"/>
              </a:rPr>
              <a:t>til </a:t>
            </a:r>
          </a:p>
        </p:txBody>
      </p:sp>
      <p:sp>
        <p:nvSpPr>
          <p:cNvPr id="5" name="TextBox 4">
            <a:extLst>
              <a:ext uri="{FF2B5EF4-FFF2-40B4-BE49-F238E27FC236}">
                <a16:creationId xmlns:a16="http://schemas.microsoft.com/office/drawing/2014/main" id="{8EC86444-74EB-4956-B122-4285B4E0A272}"/>
              </a:ext>
            </a:extLst>
          </p:cNvPr>
          <p:cNvSpPr txBox="1"/>
          <p:nvPr/>
        </p:nvSpPr>
        <p:spPr>
          <a:xfrm>
            <a:off x="4804719" y="5051808"/>
            <a:ext cx="6830232" cy="830997"/>
          </a:xfrm>
          <a:prstGeom prst="rect">
            <a:avLst/>
          </a:prstGeom>
          <a:noFill/>
        </p:spPr>
        <p:txBody>
          <a:bodyPr wrap="square" rtlCol="0">
            <a:spAutoFit/>
          </a:bodyPr>
          <a:lstStyle/>
          <a:p>
            <a:pPr algn="ctr"/>
            <a:r>
              <a:rPr lang="es-ES" sz="1600" dirty="0"/>
              <a:t>Si observas, aunque sea una de estas señales, especialmente si notas que el comportamiento es algo nuevo, que ha incrementado o que parece ser a causa de una pérdida, un cambio o un evento trágico, actúa o di algo inmediatamente. </a:t>
            </a:r>
            <a:endParaRPr lang="en-US" sz="1600" dirty="0"/>
          </a:p>
        </p:txBody>
      </p:sp>
    </p:spTree>
    <p:extLst>
      <p:ext uri="{BB962C8B-B14F-4D97-AF65-F5344CB8AC3E}">
        <p14:creationId xmlns:p14="http://schemas.microsoft.com/office/powerpoint/2010/main" val="14246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fade">
                                      <p:cBhvr>
                                        <p:cTn id="24" dur="1000"/>
                                        <p:tgtEl>
                                          <p:spTgt spid="13">
                                            <p:txEl>
                                              <p:pRg st="3" end="3"/>
                                            </p:txEl>
                                          </p:spTgt>
                                        </p:tgtEl>
                                      </p:cBhvr>
                                    </p:animEffect>
                                    <p:anim calcmode="lin" valueType="num">
                                      <p:cBhvr>
                                        <p:cTn id="25"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8CA5-7F19-024E-8AFF-F67CE125541C}"/>
              </a:ext>
            </a:extLst>
          </p:cNvPr>
          <p:cNvSpPr>
            <a:spLocks noGrp="1"/>
          </p:cNvSpPr>
          <p:nvPr>
            <p:ph type="title"/>
          </p:nvPr>
        </p:nvSpPr>
        <p:spPr>
          <a:xfrm>
            <a:off x="4804719" y="402195"/>
            <a:ext cx="6830233" cy="651905"/>
          </a:xfrm>
        </p:spPr>
        <p:txBody>
          <a:bodyPr>
            <a:normAutofit/>
          </a:bodyPr>
          <a:lstStyle/>
          <a:p>
            <a:pPr algn="ctr"/>
            <a:r>
              <a:rPr lang="en-US" sz="3200" b="1" dirty="0"/>
              <a:t>400 puntos</a:t>
            </a:r>
          </a:p>
        </p:txBody>
      </p:sp>
      <p:sp>
        <p:nvSpPr>
          <p:cNvPr id="13" name="Content Placeholder 12">
            <a:extLst>
              <a:ext uri="{FF2B5EF4-FFF2-40B4-BE49-F238E27FC236}">
                <a16:creationId xmlns:a16="http://schemas.microsoft.com/office/drawing/2014/main" id="{1AE27CD2-254D-9440-B025-2824E0240433}"/>
              </a:ext>
            </a:extLst>
          </p:cNvPr>
          <p:cNvSpPr>
            <a:spLocks noGrp="1"/>
          </p:cNvSpPr>
          <p:nvPr>
            <p:ph idx="1"/>
          </p:nvPr>
        </p:nvSpPr>
        <p:spPr>
          <a:xfrm>
            <a:off x="3955983" y="977900"/>
            <a:ext cx="7816918" cy="4902200"/>
          </a:xfrm>
        </p:spPr>
        <p:txBody>
          <a:bodyPr>
            <a:normAutofit fontScale="25000" lnSpcReduction="20000"/>
          </a:bodyPr>
          <a:lstStyle/>
          <a:p>
            <a:pPr marL="0" indent="0" algn="ctr">
              <a:buNone/>
            </a:pPr>
            <a:r>
              <a:rPr lang="es-ES" sz="8000" dirty="0"/>
              <a:t> </a:t>
            </a:r>
            <a:r>
              <a:rPr lang="es-ES" sz="8000" b="1" dirty="0"/>
              <a:t>Hay varias cosas que puedes hacer para preparar antes de comenzar a hablar con alguien que te preocupa, nombra una de ellas. </a:t>
            </a:r>
            <a:endParaRPr lang="en-US" sz="8000" dirty="0"/>
          </a:p>
          <a:p>
            <a:pPr marL="0" indent="0" algn="ctr">
              <a:buNone/>
            </a:pPr>
            <a:endParaRPr lang="en-US" sz="11200" dirty="0"/>
          </a:p>
          <a:p>
            <a:pPr marL="0" indent="0" algn="ctr">
              <a:buNone/>
            </a:pPr>
            <a:r>
              <a:rPr lang="es-ES" sz="8000" u="sng" dirty="0"/>
              <a:t>RESPUESTA</a:t>
            </a:r>
            <a:r>
              <a:rPr lang="es-ES" sz="8000" dirty="0"/>
              <a:t>: Ve respuesta abajo.</a:t>
            </a:r>
            <a:endParaRPr lang="en-US" sz="8000" dirty="0"/>
          </a:p>
          <a:p>
            <a:pPr marL="0" indent="0" algn="ctr">
              <a:buNone/>
            </a:pPr>
            <a:endParaRPr lang="en-US" sz="3200" dirty="0"/>
          </a:p>
          <a:p>
            <a:pPr lvl="1">
              <a:lnSpc>
                <a:spcPct val="110000"/>
              </a:lnSpc>
            </a:pPr>
            <a:r>
              <a:rPr lang="es-ES" sz="6400" dirty="0"/>
              <a:t>Prepara una lista de las señales que has observado y por los cuales te preocupan</a:t>
            </a:r>
            <a:endParaRPr lang="en-US" sz="6400" dirty="0"/>
          </a:p>
          <a:p>
            <a:pPr lvl="1">
              <a:lnSpc>
                <a:spcPct val="110000"/>
              </a:lnSpc>
            </a:pPr>
            <a:r>
              <a:rPr lang="es-ES" sz="6400" dirty="0"/>
              <a:t>Practica lo que vas a decir</a:t>
            </a:r>
            <a:endParaRPr lang="en-US" sz="6400" dirty="0"/>
          </a:p>
          <a:p>
            <a:pPr lvl="1">
              <a:lnSpc>
                <a:spcPct val="110000"/>
              </a:lnSpc>
            </a:pPr>
            <a:r>
              <a:rPr lang="es-ES" sz="6400" dirty="0"/>
              <a:t>Tener a mano los recursos para ayuda en momentos de crisis</a:t>
            </a:r>
            <a:endParaRPr lang="en-US" sz="6400" dirty="0"/>
          </a:p>
          <a:p>
            <a:pPr lvl="1">
              <a:lnSpc>
                <a:spcPct val="110000"/>
              </a:lnSpc>
            </a:pPr>
            <a:r>
              <a:rPr lang="es-ES" sz="6400" dirty="0"/>
              <a:t>Piensa lo que dirás o harás dependiendo en cómo responde la persona </a:t>
            </a:r>
            <a:endParaRPr lang="en-US" sz="6400" dirty="0"/>
          </a:p>
          <a:p>
            <a:pPr lvl="1">
              <a:lnSpc>
                <a:spcPct val="110000"/>
              </a:lnSpc>
            </a:pPr>
            <a:r>
              <a:rPr lang="es-ES" sz="6400" dirty="0"/>
              <a:t>Escoja el momento adecuado cuando tú puedes estar atento para tener una conversación sin prisa</a:t>
            </a:r>
          </a:p>
          <a:p>
            <a:pPr marL="457200" lvl="1" indent="0">
              <a:buNone/>
            </a:pPr>
            <a:endParaRPr lang="en-US" sz="3600" dirty="0"/>
          </a:p>
          <a:p>
            <a:pPr marL="457200" lvl="1" indent="0" algn="ctr">
              <a:lnSpc>
                <a:spcPct val="110000"/>
              </a:lnSpc>
              <a:buNone/>
            </a:pPr>
            <a:r>
              <a:rPr lang="es-ES" sz="6000" dirty="0"/>
              <a:t>Cada uno de nosotros podemos prestar apoyo a alguien mientras ellos encuentran sus razones para vivir en forma de compartir esperanza y comunicar que no están solos. Nuestro papel no es tanto de “solucionar el problema” o convencerlos que se quedan, sino más de estar presente y escuchar mientras ellos buscan sus propias razones para vivir. Se puede sentir estresante cuando un amigo, colega o ser querido está pensando en el suicidio, pero no estás solo. Puedes llamar a la Red Nacional de Prevención del Suicidio (1-888-628-9454) los 24/7 si necesitas ayuda. </a:t>
            </a:r>
            <a:endParaRPr lang="en-US" sz="6000" dirty="0"/>
          </a:p>
        </p:txBody>
      </p:sp>
      <p:sp>
        <p:nvSpPr>
          <p:cNvPr id="3" name="TextBox 2">
            <a:extLst>
              <a:ext uri="{FF2B5EF4-FFF2-40B4-BE49-F238E27FC236}">
                <a16:creationId xmlns:a16="http://schemas.microsoft.com/office/drawing/2014/main" id="{A8524307-A2E6-4946-AF59-FABC69CC850D}"/>
              </a:ext>
            </a:extLst>
          </p:cNvPr>
          <p:cNvSpPr txBox="1"/>
          <p:nvPr/>
        </p:nvSpPr>
        <p:spPr>
          <a:xfrm>
            <a:off x="4267201" y="5956300"/>
            <a:ext cx="7505700" cy="523220"/>
          </a:xfrm>
          <a:prstGeom prst="rect">
            <a:avLst/>
          </a:prstGeom>
          <a:noFill/>
        </p:spPr>
        <p:txBody>
          <a:bodyPr wrap="square" rtlCol="0">
            <a:spAutoFit/>
          </a:bodyPr>
          <a:lstStyle/>
          <a:p>
            <a:pPr algn="ctr"/>
            <a:r>
              <a:rPr lang="es-ES" sz="1400" dirty="0"/>
              <a:t>Para más información sobre cómo comenzar una conversación sobre este tema, visite: </a:t>
            </a:r>
            <a:r>
              <a:rPr lang="es-ES" sz="1400" u="sng" dirty="0">
                <a:hlinkClick r:id="rId4"/>
              </a:rPr>
              <a:t>www.elsuicidioesprevenible.org/</a:t>
            </a:r>
            <a:endParaRPr lang="en-US" sz="1400" dirty="0"/>
          </a:p>
        </p:txBody>
      </p:sp>
      <p:grpSp>
        <p:nvGrpSpPr>
          <p:cNvPr id="9" name="Group 8">
            <a:extLst>
              <a:ext uri="{FF2B5EF4-FFF2-40B4-BE49-F238E27FC236}">
                <a16:creationId xmlns:a16="http://schemas.microsoft.com/office/drawing/2014/main" id="{8E8EEDFF-399A-4FB2-8B5E-88A70866B6F5}"/>
              </a:ext>
            </a:extLst>
          </p:cNvPr>
          <p:cNvGrpSpPr/>
          <p:nvPr/>
        </p:nvGrpSpPr>
        <p:grpSpPr>
          <a:xfrm>
            <a:off x="6393195" y="1626692"/>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CD8265B4-2414-495A-8CE2-F368D5BF1037}"/>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84643677-04C5-4EFF-8AC8-2CA9DD7A8244}"/>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9FE66C38-E0FF-4513-85CE-6D8274C8AE88}"/>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96920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1000"/>
                                        <p:tgtEl>
                                          <p:spTgt spid="13">
                                            <p:txEl>
                                              <p:pRg st="4" end="4"/>
                                            </p:txEl>
                                          </p:spTgt>
                                        </p:tgtEl>
                                      </p:cBhvr>
                                    </p:animEffect>
                                    <p:anim calcmode="lin" valueType="num">
                                      <p:cBhvr>
                                        <p:cTn id="25"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fade">
                                      <p:cBhvr>
                                        <p:cTn id="29" dur="1000"/>
                                        <p:tgtEl>
                                          <p:spTgt spid="13">
                                            <p:txEl>
                                              <p:pRg st="5" end="5"/>
                                            </p:txEl>
                                          </p:spTgt>
                                        </p:tgtEl>
                                      </p:cBhvr>
                                    </p:animEffect>
                                    <p:anim calcmode="lin" valueType="num">
                                      <p:cBhvr>
                                        <p:cTn id="3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Effect transition="in" filter="fade">
                                      <p:cBhvr>
                                        <p:cTn id="34" dur="1000"/>
                                        <p:tgtEl>
                                          <p:spTgt spid="13">
                                            <p:txEl>
                                              <p:pRg st="6" end="6"/>
                                            </p:txEl>
                                          </p:spTgt>
                                        </p:tgtEl>
                                      </p:cBhvr>
                                    </p:animEffect>
                                    <p:anim calcmode="lin" valueType="num">
                                      <p:cBhvr>
                                        <p:cTn id="35"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Effect transition="in" filter="fade">
                                      <p:cBhvr>
                                        <p:cTn id="39" dur="1000"/>
                                        <p:tgtEl>
                                          <p:spTgt spid="13">
                                            <p:txEl>
                                              <p:pRg st="7" end="7"/>
                                            </p:txEl>
                                          </p:spTgt>
                                        </p:tgtEl>
                                      </p:cBhvr>
                                    </p:animEffect>
                                    <p:anim calcmode="lin" valueType="num">
                                      <p:cBhvr>
                                        <p:cTn id="40"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xEl>
                                              <p:pRg st="8" end="8"/>
                                            </p:txEl>
                                          </p:spTgt>
                                        </p:tgtEl>
                                        <p:attrNameLst>
                                          <p:attrName>style.visibility</p:attrName>
                                        </p:attrNameLst>
                                      </p:cBhvr>
                                      <p:to>
                                        <p:strVal val="visible"/>
                                      </p:to>
                                    </p:set>
                                    <p:animEffect transition="in" filter="fade">
                                      <p:cBhvr>
                                        <p:cTn id="44" dur="1000"/>
                                        <p:tgtEl>
                                          <p:spTgt spid="13">
                                            <p:txEl>
                                              <p:pRg st="8" end="8"/>
                                            </p:txEl>
                                          </p:spTgt>
                                        </p:tgtEl>
                                      </p:cBhvr>
                                    </p:animEffect>
                                    <p:anim calcmode="lin" valueType="num">
                                      <p:cBhvr>
                                        <p:cTn id="45"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xEl>
                                              <p:pRg st="10" end="10"/>
                                            </p:txEl>
                                          </p:spTgt>
                                        </p:tgtEl>
                                        <p:attrNameLst>
                                          <p:attrName>style.visibility</p:attrName>
                                        </p:attrNameLst>
                                      </p:cBhvr>
                                      <p:to>
                                        <p:strVal val="visible"/>
                                      </p:to>
                                    </p:set>
                                    <p:animEffect transition="in" filter="fade">
                                      <p:cBhvr>
                                        <p:cTn id="51" dur="1000"/>
                                        <p:tgtEl>
                                          <p:spTgt spid="13">
                                            <p:txEl>
                                              <p:pRg st="10" end="10"/>
                                            </p:txEl>
                                          </p:spTgt>
                                        </p:tgtEl>
                                      </p:cBhvr>
                                    </p:animEffect>
                                    <p:anim calcmode="lin" valueType="num">
                                      <p:cBhvr>
                                        <p:cTn id="52"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FBC9-85D1-384D-B712-B189930DCB50}"/>
              </a:ext>
            </a:extLst>
          </p:cNvPr>
          <p:cNvSpPr>
            <a:spLocks noGrp="1"/>
          </p:cNvSpPr>
          <p:nvPr>
            <p:ph type="title"/>
          </p:nvPr>
        </p:nvSpPr>
        <p:spPr>
          <a:xfrm>
            <a:off x="4056104" y="2270125"/>
            <a:ext cx="6954795" cy="1325563"/>
          </a:xfrm>
        </p:spPr>
        <p:txBody>
          <a:bodyPr/>
          <a:lstStyle/>
          <a:p>
            <a:pPr algn="ctr"/>
            <a:r>
              <a:rPr lang="es-419" b="1" dirty="0">
                <a:solidFill>
                  <a:schemeClr val="bg1"/>
                </a:solidFill>
              </a:rPr>
              <a:t>Categoría: Uso de sustancias / La recuperación </a:t>
            </a:r>
          </a:p>
        </p:txBody>
      </p:sp>
    </p:spTree>
    <p:extLst>
      <p:ext uri="{BB962C8B-B14F-4D97-AF65-F5344CB8AC3E}">
        <p14:creationId xmlns:p14="http://schemas.microsoft.com/office/powerpoint/2010/main" val="356859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5E514C-B08E-438D-B162-FB732FFAC9D7}"/>
              </a:ext>
            </a:extLst>
          </p:cNvPr>
          <p:cNvPicPr>
            <a:picLocks noChangeAspect="1"/>
          </p:cNvPicPr>
          <p:nvPr/>
        </p:nvPicPr>
        <p:blipFill>
          <a:blip r:embed="rId4"/>
          <a:stretch>
            <a:fillRect/>
          </a:stretch>
        </p:blipFill>
        <p:spPr>
          <a:xfrm>
            <a:off x="3708400" y="674634"/>
            <a:ext cx="7847012" cy="1393931"/>
          </a:xfrm>
          <a:prstGeom prst="rect">
            <a:avLst/>
          </a:prstGeom>
        </p:spPr>
      </p:pic>
      <p:pic>
        <p:nvPicPr>
          <p:cNvPr id="3" name="Picture 2">
            <a:extLst>
              <a:ext uri="{FF2B5EF4-FFF2-40B4-BE49-F238E27FC236}">
                <a16:creationId xmlns:a16="http://schemas.microsoft.com/office/drawing/2014/main" id="{4B8D3F31-7614-44AB-8952-BC3EB607E8B4}"/>
              </a:ext>
            </a:extLst>
          </p:cNvPr>
          <p:cNvPicPr>
            <a:picLocks noChangeAspect="1"/>
          </p:cNvPicPr>
          <p:nvPr/>
        </p:nvPicPr>
        <p:blipFill>
          <a:blip r:embed="rId5"/>
          <a:stretch>
            <a:fillRect/>
          </a:stretch>
        </p:blipFill>
        <p:spPr>
          <a:xfrm>
            <a:off x="3708400" y="2067169"/>
            <a:ext cx="7847012" cy="3419231"/>
          </a:xfrm>
          <a:prstGeom prst="rect">
            <a:avLst/>
          </a:prstGeom>
        </p:spPr>
      </p:pic>
    </p:spTree>
    <p:extLst>
      <p:ext uri="{BB962C8B-B14F-4D97-AF65-F5344CB8AC3E}">
        <p14:creationId xmlns:p14="http://schemas.microsoft.com/office/powerpoint/2010/main" val="4507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406900" y="365125"/>
            <a:ext cx="6946900" cy="993775"/>
          </a:xfrm>
        </p:spPr>
        <p:txBody>
          <a:bodyPr>
            <a:normAutofit/>
          </a:bodyPr>
          <a:lstStyle/>
          <a:p>
            <a:pPr algn="ctr"/>
            <a:r>
              <a:rPr lang="en-US" sz="3200" b="1" dirty="0"/>
              <a:t>100 puntos </a:t>
            </a:r>
          </a:p>
        </p:txBody>
      </p:sp>
      <p:sp>
        <p:nvSpPr>
          <p:cNvPr id="3" name="TextBox 2">
            <a:extLst>
              <a:ext uri="{FF2B5EF4-FFF2-40B4-BE49-F238E27FC236}">
                <a16:creationId xmlns:a16="http://schemas.microsoft.com/office/drawing/2014/main" id="{98FDE046-CFA4-478B-A43F-032B5C98F2B8}"/>
              </a:ext>
            </a:extLst>
          </p:cNvPr>
          <p:cNvSpPr txBox="1"/>
          <p:nvPr/>
        </p:nvSpPr>
        <p:spPr>
          <a:xfrm>
            <a:off x="4406900" y="1231900"/>
            <a:ext cx="6946900" cy="3877985"/>
          </a:xfrm>
          <a:prstGeom prst="rect">
            <a:avLst/>
          </a:prstGeom>
          <a:noFill/>
        </p:spPr>
        <p:txBody>
          <a:bodyPr wrap="square" rtlCol="0">
            <a:spAutoFit/>
          </a:bodyPr>
          <a:lstStyle/>
          <a:p>
            <a:pPr algn="ctr"/>
            <a:r>
              <a:rPr lang="es-419" sz="2600" b="1" dirty="0"/>
              <a:t>¿Cómo se llama el grupo de apoyo para los que han sido afectadas por el alcoholismo de otra persona?</a:t>
            </a:r>
          </a:p>
          <a:p>
            <a:pPr algn="ctr"/>
            <a:endParaRPr lang="en-US" sz="2400" b="1" dirty="0"/>
          </a:p>
          <a:p>
            <a:pPr algn="ctr"/>
            <a:endParaRPr lang="en-US" sz="3200" b="1" dirty="0"/>
          </a:p>
          <a:p>
            <a:pPr algn="ctr"/>
            <a:r>
              <a:rPr lang="en-US" sz="2400" u="sng" dirty="0"/>
              <a:t>RESPUESTA</a:t>
            </a:r>
            <a:r>
              <a:rPr lang="en-US" sz="2400" dirty="0"/>
              <a:t>: Al-Anon</a:t>
            </a:r>
          </a:p>
          <a:p>
            <a:pPr algn="ctr"/>
            <a:endParaRPr lang="en-US" sz="1600" dirty="0"/>
          </a:p>
          <a:p>
            <a:pPr algn="ctr"/>
            <a:r>
              <a:rPr lang="es-419" sz="2200" dirty="0"/>
              <a:t>Al-</a:t>
            </a:r>
            <a:r>
              <a:rPr lang="es-419" sz="2200" dirty="0" err="1"/>
              <a:t>Anon</a:t>
            </a:r>
            <a:r>
              <a:rPr lang="es-419" sz="2200" dirty="0"/>
              <a:t> es uno de los grupos de apoyo más antiguas y grandes del mundo que ayuda a los familiares y amigos de los alcohólicos. </a:t>
            </a:r>
            <a:endParaRPr lang="es-419" sz="2200" b="1" dirty="0"/>
          </a:p>
        </p:txBody>
      </p:sp>
      <p:grpSp>
        <p:nvGrpSpPr>
          <p:cNvPr id="8" name="Group 7">
            <a:extLst>
              <a:ext uri="{FF2B5EF4-FFF2-40B4-BE49-F238E27FC236}">
                <a16:creationId xmlns:a16="http://schemas.microsoft.com/office/drawing/2014/main" id="{C5A12DBA-971D-41CF-9304-147C850D90C2}"/>
              </a:ext>
            </a:extLst>
          </p:cNvPr>
          <p:cNvGrpSpPr/>
          <p:nvPr/>
        </p:nvGrpSpPr>
        <p:grpSpPr>
          <a:xfrm>
            <a:off x="6032983" y="2799216"/>
            <a:ext cx="3694734" cy="239565"/>
            <a:chOff x="6123062" y="2001461"/>
            <a:chExt cx="3694734" cy="239565"/>
          </a:xfrm>
        </p:grpSpPr>
        <p:pic>
          <p:nvPicPr>
            <p:cNvPr id="9" name="Content Placeholder 4" descr="A picture containing drawing&#10;&#10;Description automatically generated">
              <a:extLst>
                <a:ext uri="{FF2B5EF4-FFF2-40B4-BE49-F238E27FC236}">
                  <a16:creationId xmlns:a16="http://schemas.microsoft.com/office/drawing/2014/main" id="{D45F570A-85AB-48E5-9B90-CBA9278F58F4}"/>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10" name="Content Placeholder 4" descr="A picture containing drawing&#10;&#10;Description automatically generated">
              <a:extLst>
                <a:ext uri="{FF2B5EF4-FFF2-40B4-BE49-F238E27FC236}">
                  <a16:creationId xmlns:a16="http://schemas.microsoft.com/office/drawing/2014/main" id="{DD078361-E832-425E-B2C7-1D40D98564A8}"/>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47CD0EA-5F5B-466E-8700-01E45A57C01D}"/>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4" name="TextBox 3">
            <a:extLst>
              <a:ext uri="{FF2B5EF4-FFF2-40B4-BE49-F238E27FC236}">
                <a16:creationId xmlns:a16="http://schemas.microsoft.com/office/drawing/2014/main" id="{BCA15ABC-929C-40B5-9847-84366D285E11}"/>
              </a:ext>
            </a:extLst>
          </p:cNvPr>
          <p:cNvSpPr txBox="1"/>
          <p:nvPr/>
        </p:nvSpPr>
        <p:spPr>
          <a:xfrm>
            <a:off x="4415363" y="5922299"/>
            <a:ext cx="6946900" cy="523220"/>
          </a:xfrm>
          <a:prstGeom prst="rect">
            <a:avLst/>
          </a:prstGeom>
          <a:noFill/>
        </p:spPr>
        <p:txBody>
          <a:bodyPr wrap="square" rtlCol="0">
            <a:spAutoFit/>
          </a:bodyPr>
          <a:lstStyle/>
          <a:p>
            <a:pPr algn="ctr"/>
            <a:r>
              <a:rPr lang="es-419" sz="1400" dirty="0"/>
              <a:t>Puedes buscar reuniones locales aquí:  </a:t>
            </a:r>
            <a:r>
              <a:rPr lang="en-US" sz="1400" dirty="0">
                <a:hlinkClick r:id="rId5"/>
              </a:rPr>
              <a:t>https://al-anon.org/es/reuniones-de-al-anon/localizar-una-reuniones-de-al-anon/</a:t>
            </a:r>
            <a:r>
              <a:rPr lang="en-US" sz="1400" dirty="0"/>
              <a:t> </a:t>
            </a:r>
          </a:p>
        </p:txBody>
      </p:sp>
    </p:spTree>
    <p:extLst>
      <p:ext uri="{BB962C8B-B14F-4D97-AF65-F5344CB8AC3E}">
        <p14:creationId xmlns:p14="http://schemas.microsoft.com/office/powerpoint/2010/main" val="197886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176294" y="462232"/>
            <a:ext cx="7150100" cy="739775"/>
          </a:xfrm>
        </p:spPr>
        <p:txBody>
          <a:bodyPr>
            <a:normAutofit/>
          </a:bodyPr>
          <a:lstStyle/>
          <a:p>
            <a:pPr algn="ctr"/>
            <a:r>
              <a:rPr lang="en-US" sz="3200" b="1" dirty="0"/>
              <a:t>100 puntos </a:t>
            </a:r>
          </a:p>
        </p:txBody>
      </p:sp>
      <p:sp>
        <p:nvSpPr>
          <p:cNvPr id="3" name="TextBox 2">
            <a:extLst>
              <a:ext uri="{FF2B5EF4-FFF2-40B4-BE49-F238E27FC236}">
                <a16:creationId xmlns:a16="http://schemas.microsoft.com/office/drawing/2014/main" id="{98FDE046-CFA4-478B-A43F-032B5C98F2B8}"/>
              </a:ext>
            </a:extLst>
          </p:cNvPr>
          <p:cNvSpPr txBox="1"/>
          <p:nvPr/>
        </p:nvSpPr>
        <p:spPr>
          <a:xfrm>
            <a:off x="4176294" y="1389980"/>
            <a:ext cx="7380706" cy="3954929"/>
          </a:xfrm>
          <a:prstGeom prst="rect">
            <a:avLst/>
          </a:prstGeom>
          <a:noFill/>
        </p:spPr>
        <p:txBody>
          <a:bodyPr wrap="square" rtlCol="0">
            <a:spAutoFit/>
          </a:bodyPr>
          <a:lstStyle/>
          <a:p>
            <a:pPr algn="ctr"/>
            <a:r>
              <a:rPr lang="es-419" sz="2600" b="1" dirty="0"/>
              <a:t>¿Qué mes se celebra el Mes Nacional de la Recuperación?</a:t>
            </a:r>
          </a:p>
          <a:p>
            <a:pPr algn="ctr"/>
            <a:endParaRPr lang="es-419" sz="1100" b="1" dirty="0"/>
          </a:p>
          <a:p>
            <a:pPr algn="ctr"/>
            <a:endParaRPr lang="es-419" sz="700" b="1" dirty="0"/>
          </a:p>
          <a:p>
            <a:pPr algn="ctr"/>
            <a:endParaRPr lang="es-419" sz="1500" b="1" dirty="0"/>
          </a:p>
          <a:p>
            <a:pPr algn="ctr"/>
            <a:endParaRPr lang="es-419" sz="2400" b="1" dirty="0"/>
          </a:p>
          <a:p>
            <a:pPr algn="ctr"/>
            <a:r>
              <a:rPr lang="es-419" sz="2400" u="sng" dirty="0"/>
              <a:t>RESPUESTA</a:t>
            </a:r>
            <a:r>
              <a:rPr lang="es-419" sz="2400" dirty="0"/>
              <a:t>: Septiembre</a:t>
            </a:r>
          </a:p>
          <a:p>
            <a:pPr algn="ctr"/>
            <a:endParaRPr lang="es-419" sz="2000" dirty="0"/>
          </a:p>
          <a:p>
            <a:pPr algn="ctr"/>
            <a:r>
              <a:rPr lang="es-419" dirty="0"/>
              <a:t>Cada septiembre, la administración de Servicios de Salud Mental y Abuso de Sustancias (SAMHSA por sus siglas en inglés), patrocina el Mes Nacional de la Recuperación (Mes de la Recuperación). Dicha campaña busca aumentar el conocimiento y la comprensión de desórdenes mentales y/o del uso de sustancias mientras celebran las personas que se recuperan. </a:t>
            </a:r>
          </a:p>
        </p:txBody>
      </p:sp>
      <p:grpSp>
        <p:nvGrpSpPr>
          <p:cNvPr id="8" name="Group 7">
            <a:extLst>
              <a:ext uri="{FF2B5EF4-FFF2-40B4-BE49-F238E27FC236}">
                <a16:creationId xmlns:a16="http://schemas.microsoft.com/office/drawing/2014/main" id="{C5A12DBA-971D-41CF-9304-147C850D90C2}"/>
              </a:ext>
            </a:extLst>
          </p:cNvPr>
          <p:cNvGrpSpPr/>
          <p:nvPr/>
        </p:nvGrpSpPr>
        <p:grpSpPr>
          <a:xfrm>
            <a:off x="5903977" y="2523649"/>
            <a:ext cx="3694734" cy="239565"/>
            <a:chOff x="6123062" y="2001461"/>
            <a:chExt cx="3694734" cy="239565"/>
          </a:xfrm>
        </p:grpSpPr>
        <p:pic>
          <p:nvPicPr>
            <p:cNvPr id="9" name="Content Placeholder 4" descr="A picture containing drawing&#10;&#10;Description automatically generated">
              <a:extLst>
                <a:ext uri="{FF2B5EF4-FFF2-40B4-BE49-F238E27FC236}">
                  <a16:creationId xmlns:a16="http://schemas.microsoft.com/office/drawing/2014/main" id="{D45F570A-85AB-48E5-9B90-CBA9278F58F4}"/>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10" name="Content Placeholder 4" descr="A picture containing drawing&#10;&#10;Description automatically generated">
              <a:extLst>
                <a:ext uri="{FF2B5EF4-FFF2-40B4-BE49-F238E27FC236}">
                  <a16:creationId xmlns:a16="http://schemas.microsoft.com/office/drawing/2014/main" id="{DD078361-E832-425E-B2C7-1D40D98564A8}"/>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47CD0EA-5F5B-466E-8700-01E45A57C01D}"/>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4" name="TextBox 3">
            <a:extLst>
              <a:ext uri="{FF2B5EF4-FFF2-40B4-BE49-F238E27FC236}">
                <a16:creationId xmlns:a16="http://schemas.microsoft.com/office/drawing/2014/main" id="{BCA15ABC-929C-40B5-9847-84366D285E11}"/>
              </a:ext>
            </a:extLst>
          </p:cNvPr>
          <p:cNvSpPr txBox="1"/>
          <p:nvPr/>
        </p:nvSpPr>
        <p:spPr>
          <a:xfrm>
            <a:off x="3973094" y="5817669"/>
            <a:ext cx="7583906" cy="523220"/>
          </a:xfrm>
          <a:prstGeom prst="rect">
            <a:avLst/>
          </a:prstGeom>
          <a:noFill/>
        </p:spPr>
        <p:txBody>
          <a:bodyPr wrap="square" rtlCol="0">
            <a:spAutoFit/>
          </a:bodyPr>
          <a:lstStyle/>
          <a:p>
            <a:pPr algn="ctr"/>
            <a:r>
              <a:rPr lang="es-419" sz="1400" dirty="0"/>
              <a:t>Para más información del Mes de la Recuperación, visite: </a:t>
            </a:r>
            <a:r>
              <a:rPr lang="es-419" sz="1400" dirty="0">
                <a:hlinkClick r:id="rId5"/>
              </a:rPr>
              <a:t>www.recoverymonth.gov/</a:t>
            </a:r>
            <a:endParaRPr lang="es-419" sz="1400" dirty="0"/>
          </a:p>
          <a:p>
            <a:pPr algn="ctr"/>
            <a:r>
              <a:rPr lang="es-419" sz="1400" dirty="0"/>
              <a:t>Para más información sobre tratamiento, visite</a:t>
            </a:r>
            <a:r>
              <a:rPr lang="en-US" sz="1400" dirty="0"/>
              <a:t>: </a:t>
            </a:r>
            <a:r>
              <a:rPr lang="en-US" sz="1400" dirty="0">
                <a:hlinkClick r:id="rId6"/>
              </a:rPr>
              <a:t>https://findtreatment.samhsa.gov/</a:t>
            </a:r>
            <a:endParaRPr lang="en-US" sz="1400" dirty="0"/>
          </a:p>
        </p:txBody>
      </p:sp>
    </p:spTree>
    <p:extLst>
      <p:ext uri="{BB962C8B-B14F-4D97-AF65-F5344CB8AC3E}">
        <p14:creationId xmlns:p14="http://schemas.microsoft.com/office/powerpoint/2010/main" val="133622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176294" y="462232"/>
            <a:ext cx="7380706" cy="739775"/>
          </a:xfrm>
        </p:spPr>
        <p:txBody>
          <a:bodyPr>
            <a:normAutofit/>
          </a:bodyPr>
          <a:lstStyle/>
          <a:p>
            <a:pPr algn="ctr"/>
            <a:r>
              <a:rPr lang="en-US" sz="3200" b="1" dirty="0"/>
              <a:t>100 puntos </a:t>
            </a:r>
          </a:p>
        </p:txBody>
      </p:sp>
      <p:sp>
        <p:nvSpPr>
          <p:cNvPr id="3" name="TextBox 2">
            <a:extLst>
              <a:ext uri="{FF2B5EF4-FFF2-40B4-BE49-F238E27FC236}">
                <a16:creationId xmlns:a16="http://schemas.microsoft.com/office/drawing/2014/main" id="{98FDE046-CFA4-478B-A43F-032B5C98F2B8}"/>
              </a:ext>
            </a:extLst>
          </p:cNvPr>
          <p:cNvSpPr txBox="1"/>
          <p:nvPr/>
        </p:nvSpPr>
        <p:spPr>
          <a:xfrm>
            <a:off x="4176294" y="1097880"/>
            <a:ext cx="7380706" cy="4185761"/>
          </a:xfrm>
          <a:prstGeom prst="rect">
            <a:avLst/>
          </a:prstGeom>
          <a:noFill/>
        </p:spPr>
        <p:txBody>
          <a:bodyPr wrap="square" rtlCol="0">
            <a:spAutoFit/>
          </a:bodyPr>
          <a:lstStyle/>
          <a:p>
            <a:pPr algn="ctr"/>
            <a:r>
              <a:rPr lang="es-419" sz="2600" b="1" dirty="0"/>
              <a:t>¿Es ilegal que cualquier persona conduzca un vehículo con qué concentración de alcohol en la sangre?</a:t>
            </a:r>
          </a:p>
          <a:p>
            <a:pPr algn="ctr"/>
            <a:endParaRPr lang="es-419" sz="1200" b="1" dirty="0"/>
          </a:p>
          <a:p>
            <a:pPr algn="ctr"/>
            <a:endParaRPr lang="es-419" sz="1500" b="1" dirty="0"/>
          </a:p>
          <a:p>
            <a:pPr algn="ctr"/>
            <a:endParaRPr lang="es-419" sz="1500" b="1" dirty="0"/>
          </a:p>
          <a:p>
            <a:pPr algn="ctr"/>
            <a:endParaRPr lang="es-419" sz="1400" b="1" dirty="0"/>
          </a:p>
          <a:p>
            <a:pPr algn="ctr"/>
            <a:r>
              <a:rPr lang="es-419" sz="2400" u="sng" dirty="0"/>
              <a:t>RESPUESTA</a:t>
            </a:r>
            <a:r>
              <a:rPr lang="es-419" sz="2400" dirty="0"/>
              <a:t>: 0.08% o más</a:t>
            </a:r>
          </a:p>
          <a:p>
            <a:pPr algn="ctr"/>
            <a:endParaRPr lang="es-419" sz="2000" dirty="0"/>
          </a:p>
          <a:p>
            <a:pPr algn="ctr"/>
            <a:r>
              <a:rPr lang="es-419" dirty="0"/>
              <a:t>El alcohol y/o las drogas pueden alterar su capacidad, especialmente al conducir. En California, las leyes también aplican al conducir bajo la influencia de alcohol o drogas (DUI). La ley también se extienda a los medicamentos recetados y de venta libre que pueden impedir la capacidad de conducir de forma segura.  </a:t>
            </a:r>
          </a:p>
        </p:txBody>
      </p:sp>
      <p:grpSp>
        <p:nvGrpSpPr>
          <p:cNvPr id="8" name="Group 7">
            <a:extLst>
              <a:ext uri="{FF2B5EF4-FFF2-40B4-BE49-F238E27FC236}">
                <a16:creationId xmlns:a16="http://schemas.microsoft.com/office/drawing/2014/main" id="{C5A12DBA-971D-41CF-9304-147C850D90C2}"/>
              </a:ext>
            </a:extLst>
          </p:cNvPr>
          <p:cNvGrpSpPr/>
          <p:nvPr/>
        </p:nvGrpSpPr>
        <p:grpSpPr>
          <a:xfrm>
            <a:off x="6019280" y="2643431"/>
            <a:ext cx="3694734" cy="239565"/>
            <a:chOff x="6123062" y="2001461"/>
            <a:chExt cx="3694734" cy="239565"/>
          </a:xfrm>
        </p:grpSpPr>
        <p:pic>
          <p:nvPicPr>
            <p:cNvPr id="9" name="Content Placeholder 4" descr="A picture containing drawing&#10;&#10;Description automatically generated">
              <a:extLst>
                <a:ext uri="{FF2B5EF4-FFF2-40B4-BE49-F238E27FC236}">
                  <a16:creationId xmlns:a16="http://schemas.microsoft.com/office/drawing/2014/main" id="{D45F570A-85AB-48E5-9B90-CBA9278F58F4}"/>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10" name="Content Placeholder 4" descr="A picture containing drawing&#10;&#10;Description automatically generated">
              <a:extLst>
                <a:ext uri="{FF2B5EF4-FFF2-40B4-BE49-F238E27FC236}">
                  <a16:creationId xmlns:a16="http://schemas.microsoft.com/office/drawing/2014/main" id="{DD078361-E832-425E-B2C7-1D40D98564A8}"/>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47CD0EA-5F5B-466E-8700-01E45A57C01D}"/>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4" name="TextBox 3">
            <a:extLst>
              <a:ext uri="{FF2B5EF4-FFF2-40B4-BE49-F238E27FC236}">
                <a16:creationId xmlns:a16="http://schemas.microsoft.com/office/drawing/2014/main" id="{BCA15ABC-929C-40B5-9847-84366D285E11}"/>
              </a:ext>
            </a:extLst>
          </p:cNvPr>
          <p:cNvSpPr txBox="1"/>
          <p:nvPr/>
        </p:nvSpPr>
        <p:spPr>
          <a:xfrm>
            <a:off x="4176294" y="5879612"/>
            <a:ext cx="7583906" cy="523220"/>
          </a:xfrm>
          <a:prstGeom prst="rect">
            <a:avLst/>
          </a:prstGeom>
          <a:noFill/>
        </p:spPr>
        <p:txBody>
          <a:bodyPr wrap="square" rtlCol="0">
            <a:spAutoFit/>
          </a:bodyPr>
          <a:lstStyle/>
          <a:p>
            <a:pPr algn="ctr"/>
            <a:r>
              <a:rPr lang="es-419" sz="1400" dirty="0"/>
              <a:t>Para más información sobre las leyes de conducir bajo la influencia en California, visite: </a:t>
            </a:r>
            <a:r>
              <a:rPr lang="es-419" sz="1400" dirty="0">
                <a:hlinkClick r:id="rId5"/>
              </a:rPr>
              <a:t>https://dmv.ca.gov/portal/driver-handbooks/</a:t>
            </a:r>
            <a:endParaRPr lang="es-419" sz="1400" dirty="0"/>
          </a:p>
        </p:txBody>
      </p:sp>
    </p:spTree>
    <p:extLst>
      <p:ext uri="{BB962C8B-B14F-4D97-AF65-F5344CB8AC3E}">
        <p14:creationId xmlns:p14="http://schemas.microsoft.com/office/powerpoint/2010/main" val="261273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176294" y="462232"/>
            <a:ext cx="7380706" cy="739775"/>
          </a:xfrm>
        </p:spPr>
        <p:txBody>
          <a:bodyPr>
            <a:normAutofit/>
          </a:bodyPr>
          <a:lstStyle/>
          <a:p>
            <a:pPr algn="ctr"/>
            <a:r>
              <a:rPr lang="en-US" sz="3200" b="1" dirty="0"/>
              <a:t>200 puntos </a:t>
            </a:r>
          </a:p>
        </p:txBody>
      </p:sp>
      <p:sp>
        <p:nvSpPr>
          <p:cNvPr id="3" name="TextBox 2">
            <a:extLst>
              <a:ext uri="{FF2B5EF4-FFF2-40B4-BE49-F238E27FC236}">
                <a16:creationId xmlns:a16="http://schemas.microsoft.com/office/drawing/2014/main" id="{98FDE046-CFA4-478B-A43F-032B5C98F2B8}"/>
              </a:ext>
            </a:extLst>
          </p:cNvPr>
          <p:cNvSpPr txBox="1"/>
          <p:nvPr/>
        </p:nvSpPr>
        <p:spPr>
          <a:xfrm>
            <a:off x="4176294" y="1097880"/>
            <a:ext cx="7380706" cy="4324261"/>
          </a:xfrm>
          <a:prstGeom prst="rect">
            <a:avLst/>
          </a:prstGeom>
          <a:noFill/>
        </p:spPr>
        <p:txBody>
          <a:bodyPr wrap="square" rtlCol="0">
            <a:spAutoFit/>
          </a:bodyPr>
          <a:lstStyle/>
          <a:p>
            <a:pPr algn="ctr"/>
            <a:r>
              <a:rPr lang="es-419" sz="2400" b="1" dirty="0"/>
              <a:t>En 2017, los ______ eran responsables por más que 28,000 muertes en los Estados Unidos, que son más muertes que cualquier otro tipo de opioides. </a:t>
            </a:r>
          </a:p>
          <a:p>
            <a:pPr algn="ctr"/>
            <a:endParaRPr lang="es-419" sz="1100" b="1" dirty="0"/>
          </a:p>
          <a:p>
            <a:pPr algn="ctr"/>
            <a:endParaRPr lang="es-419" sz="700" b="1" dirty="0"/>
          </a:p>
          <a:p>
            <a:pPr algn="ctr"/>
            <a:endParaRPr lang="es-419" sz="1500" b="1" dirty="0"/>
          </a:p>
          <a:p>
            <a:pPr algn="ctr"/>
            <a:endParaRPr lang="es-419" sz="1400" b="1" dirty="0"/>
          </a:p>
          <a:p>
            <a:pPr algn="ctr"/>
            <a:r>
              <a:rPr lang="es-419" sz="2200" u="sng" dirty="0"/>
              <a:t>RESPUESTA</a:t>
            </a:r>
          </a:p>
          <a:p>
            <a:pPr algn="ctr"/>
            <a:r>
              <a:rPr lang="es-419" sz="2200" dirty="0"/>
              <a:t>Opioides sintéticos o el fentanilo</a:t>
            </a:r>
          </a:p>
          <a:p>
            <a:pPr algn="ctr"/>
            <a:endParaRPr lang="es-419" dirty="0"/>
          </a:p>
          <a:p>
            <a:pPr algn="ctr"/>
            <a:r>
              <a:rPr lang="es-419" dirty="0"/>
              <a:t>El fentanilo es un opioide sintético (artificial) que es 50x más potente que la heroína y 100x más potente que la morfina. Se puede recetar en forma de parches, tabletas, pastillas, aerosoles nasales, como también fabricada de manera ilegal y mezclado con otras drogas como la marihuana, heroína, o cocaína. </a:t>
            </a:r>
          </a:p>
        </p:txBody>
      </p:sp>
      <p:grpSp>
        <p:nvGrpSpPr>
          <p:cNvPr id="8" name="Group 7">
            <a:extLst>
              <a:ext uri="{FF2B5EF4-FFF2-40B4-BE49-F238E27FC236}">
                <a16:creationId xmlns:a16="http://schemas.microsoft.com/office/drawing/2014/main" id="{C5A12DBA-971D-41CF-9304-147C850D90C2}"/>
              </a:ext>
            </a:extLst>
          </p:cNvPr>
          <p:cNvGrpSpPr/>
          <p:nvPr/>
        </p:nvGrpSpPr>
        <p:grpSpPr>
          <a:xfrm>
            <a:off x="5903977" y="2523649"/>
            <a:ext cx="3694734" cy="239565"/>
            <a:chOff x="6123062" y="2001461"/>
            <a:chExt cx="3694734" cy="239565"/>
          </a:xfrm>
        </p:grpSpPr>
        <p:pic>
          <p:nvPicPr>
            <p:cNvPr id="9" name="Content Placeholder 4" descr="A picture containing drawing&#10;&#10;Description automatically generated">
              <a:extLst>
                <a:ext uri="{FF2B5EF4-FFF2-40B4-BE49-F238E27FC236}">
                  <a16:creationId xmlns:a16="http://schemas.microsoft.com/office/drawing/2014/main" id="{D45F570A-85AB-48E5-9B90-CBA9278F58F4}"/>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10" name="Content Placeholder 4" descr="A picture containing drawing&#10;&#10;Description automatically generated">
              <a:extLst>
                <a:ext uri="{FF2B5EF4-FFF2-40B4-BE49-F238E27FC236}">
                  <a16:creationId xmlns:a16="http://schemas.microsoft.com/office/drawing/2014/main" id="{DD078361-E832-425E-B2C7-1D40D98564A8}"/>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47CD0EA-5F5B-466E-8700-01E45A57C01D}"/>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4" name="TextBox 3">
            <a:extLst>
              <a:ext uri="{FF2B5EF4-FFF2-40B4-BE49-F238E27FC236}">
                <a16:creationId xmlns:a16="http://schemas.microsoft.com/office/drawing/2014/main" id="{BCA15ABC-929C-40B5-9847-84366D285E11}"/>
              </a:ext>
            </a:extLst>
          </p:cNvPr>
          <p:cNvSpPr txBox="1"/>
          <p:nvPr/>
        </p:nvSpPr>
        <p:spPr>
          <a:xfrm>
            <a:off x="4176294" y="5872548"/>
            <a:ext cx="7380706" cy="523220"/>
          </a:xfrm>
          <a:prstGeom prst="rect">
            <a:avLst/>
          </a:prstGeom>
          <a:noFill/>
        </p:spPr>
        <p:txBody>
          <a:bodyPr wrap="square" rtlCol="0">
            <a:spAutoFit/>
          </a:bodyPr>
          <a:lstStyle/>
          <a:p>
            <a:pPr algn="ctr"/>
            <a:r>
              <a:rPr lang="es-419" sz="1400" dirty="0"/>
              <a:t>Para más información sobre la receta de los opioides, visite: </a:t>
            </a:r>
            <a:r>
              <a:rPr lang="es-419" sz="1400" dirty="0">
                <a:hlinkClick r:id="rId5"/>
              </a:rPr>
              <a:t>http://cdc.gov/spanish/signosvitales/opioides/</a:t>
            </a:r>
            <a:endParaRPr lang="es-419" sz="1400" dirty="0"/>
          </a:p>
        </p:txBody>
      </p:sp>
    </p:spTree>
    <p:extLst>
      <p:ext uri="{BB962C8B-B14F-4D97-AF65-F5344CB8AC3E}">
        <p14:creationId xmlns:p14="http://schemas.microsoft.com/office/powerpoint/2010/main" val="426076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176294" y="506012"/>
            <a:ext cx="7411336" cy="739775"/>
          </a:xfrm>
        </p:spPr>
        <p:txBody>
          <a:bodyPr>
            <a:normAutofit/>
          </a:bodyPr>
          <a:lstStyle/>
          <a:p>
            <a:pPr algn="ctr"/>
            <a:r>
              <a:rPr lang="en-US" sz="3200" b="1" dirty="0"/>
              <a:t>200 puntos </a:t>
            </a:r>
          </a:p>
        </p:txBody>
      </p:sp>
      <p:sp>
        <p:nvSpPr>
          <p:cNvPr id="3" name="TextBox 2">
            <a:extLst>
              <a:ext uri="{FF2B5EF4-FFF2-40B4-BE49-F238E27FC236}">
                <a16:creationId xmlns:a16="http://schemas.microsoft.com/office/drawing/2014/main" id="{98FDE046-CFA4-478B-A43F-032B5C98F2B8}"/>
              </a:ext>
            </a:extLst>
          </p:cNvPr>
          <p:cNvSpPr txBox="1"/>
          <p:nvPr/>
        </p:nvSpPr>
        <p:spPr>
          <a:xfrm>
            <a:off x="4176294" y="1245787"/>
            <a:ext cx="7545806" cy="3985706"/>
          </a:xfrm>
          <a:prstGeom prst="rect">
            <a:avLst/>
          </a:prstGeom>
          <a:noFill/>
        </p:spPr>
        <p:txBody>
          <a:bodyPr wrap="square" rtlCol="0">
            <a:spAutoFit/>
          </a:bodyPr>
          <a:lstStyle/>
          <a:p>
            <a:pPr algn="ctr"/>
            <a:r>
              <a:rPr lang="es-419" sz="2600" b="1" dirty="0"/>
              <a:t>¿El uso de marihuana antes de qué edad puede tener un impacto en el desarrollo cerebral?</a:t>
            </a:r>
          </a:p>
          <a:p>
            <a:pPr algn="ctr"/>
            <a:endParaRPr lang="es-419" sz="700" b="1" dirty="0"/>
          </a:p>
          <a:p>
            <a:pPr algn="ctr"/>
            <a:endParaRPr lang="es-419" sz="1500" b="1" dirty="0"/>
          </a:p>
          <a:p>
            <a:pPr algn="ctr"/>
            <a:endParaRPr lang="es-419" sz="1500" b="1" dirty="0"/>
          </a:p>
          <a:p>
            <a:pPr algn="ctr"/>
            <a:endParaRPr lang="es-419" sz="1400" b="1" dirty="0"/>
          </a:p>
          <a:p>
            <a:pPr algn="ctr"/>
            <a:r>
              <a:rPr lang="es-419" sz="2400" u="sng" dirty="0"/>
              <a:t>RESPUESTA</a:t>
            </a:r>
            <a:r>
              <a:rPr lang="es-419" sz="2400" dirty="0"/>
              <a:t>: 25</a:t>
            </a:r>
            <a:endParaRPr lang="es-419" sz="2400" u="sng" dirty="0"/>
          </a:p>
          <a:p>
            <a:pPr algn="ctr"/>
            <a:endParaRPr lang="es-419" dirty="0"/>
          </a:p>
          <a:p>
            <a:pPr algn="ctr"/>
            <a:r>
              <a:rPr lang="es-419" dirty="0"/>
              <a:t>Básicamente hay tres edades que debemos recordar: 18, 21 y 25. Para comprar marihuana medicinal, debes tener 18 años o más y tener una tarjeta de identificación o una receta médica. Debes tener al menos 21 años para usar, transportar, comprar o cultivar marihuana recreativa en California. Aunque es legal, el cerebro de un joven todavía está desarrollando hasta los 25 años. El uso de marihuana antes de los 25 años puede afectar el desarrollo del cerebro. </a:t>
            </a:r>
          </a:p>
        </p:txBody>
      </p:sp>
      <p:grpSp>
        <p:nvGrpSpPr>
          <p:cNvPr id="8" name="Group 7">
            <a:extLst>
              <a:ext uri="{FF2B5EF4-FFF2-40B4-BE49-F238E27FC236}">
                <a16:creationId xmlns:a16="http://schemas.microsoft.com/office/drawing/2014/main" id="{C5A12DBA-971D-41CF-9304-147C850D90C2}"/>
              </a:ext>
            </a:extLst>
          </p:cNvPr>
          <p:cNvGrpSpPr/>
          <p:nvPr/>
        </p:nvGrpSpPr>
        <p:grpSpPr>
          <a:xfrm>
            <a:off x="5903977" y="2361643"/>
            <a:ext cx="3694734" cy="239565"/>
            <a:chOff x="6123062" y="2001461"/>
            <a:chExt cx="3694734" cy="239565"/>
          </a:xfrm>
        </p:grpSpPr>
        <p:pic>
          <p:nvPicPr>
            <p:cNvPr id="9" name="Content Placeholder 4" descr="A picture containing drawing&#10;&#10;Description automatically generated">
              <a:extLst>
                <a:ext uri="{FF2B5EF4-FFF2-40B4-BE49-F238E27FC236}">
                  <a16:creationId xmlns:a16="http://schemas.microsoft.com/office/drawing/2014/main" id="{D45F570A-85AB-48E5-9B90-CBA9278F58F4}"/>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10" name="Content Placeholder 4" descr="A picture containing drawing&#10;&#10;Description automatically generated">
              <a:extLst>
                <a:ext uri="{FF2B5EF4-FFF2-40B4-BE49-F238E27FC236}">
                  <a16:creationId xmlns:a16="http://schemas.microsoft.com/office/drawing/2014/main" id="{DD078361-E832-425E-B2C7-1D40D98564A8}"/>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47CD0EA-5F5B-466E-8700-01E45A57C01D}"/>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4" name="TextBox 3">
            <a:extLst>
              <a:ext uri="{FF2B5EF4-FFF2-40B4-BE49-F238E27FC236}">
                <a16:creationId xmlns:a16="http://schemas.microsoft.com/office/drawing/2014/main" id="{BCA15ABC-929C-40B5-9847-84366D285E11}"/>
              </a:ext>
            </a:extLst>
          </p:cNvPr>
          <p:cNvSpPr txBox="1"/>
          <p:nvPr/>
        </p:nvSpPr>
        <p:spPr>
          <a:xfrm>
            <a:off x="4176294" y="5955912"/>
            <a:ext cx="7545806" cy="307777"/>
          </a:xfrm>
          <a:prstGeom prst="rect">
            <a:avLst/>
          </a:prstGeom>
          <a:noFill/>
        </p:spPr>
        <p:txBody>
          <a:bodyPr wrap="square" rtlCol="0">
            <a:spAutoFit/>
          </a:bodyPr>
          <a:lstStyle/>
          <a:p>
            <a:pPr algn="ctr"/>
            <a:r>
              <a:rPr lang="es-419" sz="1400" dirty="0"/>
              <a:t>Para más información sobre la receta de los opioides, visite </a:t>
            </a:r>
            <a:r>
              <a:rPr lang="es-ES" sz="1400" u="sng" dirty="0">
                <a:hlinkClick r:id="rId5"/>
              </a:rPr>
              <a:t>https://www.cannabisdecoded.org/</a:t>
            </a:r>
            <a:endParaRPr lang="en-US" sz="1400" dirty="0"/>
          </a:p>
        </p:txBody>
      </p:sp>
    </p:spTree>
    <p:extLst>
      <p:ext uri="{BB962C8B-B14F-4D97-AF65-F5344CB8AC3E}">
        <p14:creationId xmlns:p14="http://schemas.microsoft.com/office/powerpoint/2010/main" val="330145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3980053" y="496016"/>
            <a:ext cx="7545806" cy="611588"/>
          </a:xfrm>
        </p:spPr>
        <p:txBody>
          <a:bodyPr>
            <a:normAutofit/>
          </a:bodyPr>
          <a:lstStyle/>
          <a:p>
            <a:pPr algn="ctr"/>
            <a:r>
              <a:rPr lang="en-US" sz="3200" b="1" dirty="0"/>
              <a:t>300 puntos </a:t>
            </a:r>
          </a:p>
        </p:txBody>
      </p:sp>
      <p:sp>
        <p:nvSpPr>
          <p:cNvPr id="3" name="TextBox 2">
            <a:extLst>
              <a:ext uri="{FF2B5EF4-FFF2-40B4-BE49-F238E27FC236}">
                <a16:creationId xmlns:a16="http://schemas.microsoft.com/office/drawing/2014/main" id="{98FDE046-CFA4-478B-A43F-032B5C98F2B8}"/>
              </a:ext>
            </a:extLst>
          </p:cNvPr>
          <p:cNvSpPr txBox="1"/>
          <p:nvPr/>
        </p:nvSpPr>
        <p:spPr>
          <a:xfrm>
            <a:off x="3980053" y="1082203"/>
            <a:ext cx="7545806" cy="4693593"/>
          </a:xfrm>
          <a:prstGeom prst="rect">
            <a:avLst/>
          </a:prstGeom>
          <a:noFill/>
        </p:spPr>
        <p:txBody>
          <a:bodyPr wrap="square" rtlCol="0">
            <a:spAutoFit/>
          </a:bodyPr>
          <a:lstStyle/>
          <a:p>
            <a:pPr algn="ctr"/>
            <a:r>
              <a:rPr lang="es-419" sz="2200" b="1" dirty="0"/>
              <a:t>______ es el uso de medicamentos recetados aprobados del DEA, combinado con terapia, para tratar el trastorno por el consumo de sustancias ilícitas. </a:t>
            </a:r>
          </a:p>
          <a:p>
            <a:pPr algn="ctr"/>
            <a:endParaRPr lang="es-419" sz="700" b="1" dirty="0"/>
          </a:p>
          <a:p>
            <a:pPr algn="ctr"/>
            <a:endParaRPr lang="es-419" sz="2000" b="1" dirty="0"/>
          </a:p>
          <a:p>
            <a:pPr algn="ctr"/>
            <a:endParaRPr lang="es-419" b="1" dirty="0"/>
          </a:p>
          <a:p>
            <a:pPr algn="ctr"/>
            <a:r>
              <a:rPr lang="es-419" sz="2000" u="sng" dirty="0"/>
              <a:t>RESPUESTA</a:t>
            </a:r>
          </a:p>
          <a:p>
            <a:pPr algn="ctr"/>
            <a:r>
              <a:rPr lang="es-419" sz="2000" dirty="0"/>
              <a:t>Tratamiento asistido por medicamentos (MAT)</a:t>
            </a:r>
          </a:p>
          <a:p>
            <a:pPr algn="ctr"/>
            <a:endParaRPr lang="es-419" sz="1600" dirty="0"/>
          </a:p>
          <a:p>
            <a:pPr algn="ctr"/>
            <a:r>
              <a:rPr lang="es-419" sz="1600" dirty="0"/>
              <a:t>Según la Administración de Servicios de Salud Mental y </a:t>
            </a:r>
            <a:r>
              <a:rPr lang="es-419" sz="1600" dirty="0">
                <a:solidFill>
                  <a:srgbClr val="4A4A4A"/>
                </a:solidFill>
                <a:latin typeface="Calibri" panose="020F0502020204030204" pitchFamily="34" charset="0"/>
                <a:ea typeface="Calibri" panose="020F0502020204030204" pitchFamily="34" charset="0"/>
                <a:cs typeface="Calibri" panose="020F0502020204030204" pitchFamily="34" charset="0"/>
              </a:rPr>
              <a:t>Abuso de Sustancias (SAMHSA por sus siglas en inglés), la investigación ha encontrado que una combinación de medicamentos aprobados por la DEA, en combinación con consejería y terapias conductuales pueden tratar exitosamente el abuso de sustancias y para algunos individuos batallando con la adición, MAT puede mantener la recuperación. MAT se usa principalmente para la adicción a los opioides como la heroína and los opioides recetadas como la oxicodona (</a:t>
            </a:r>
            <a:r>
              <a:rPr lang="es-419" sz="1600" dirty="0" err="1">
                <a:solidFill>
                  <a:srgbClr val="4A4A4A"/>
                </a:solidFill>
                <a:latin typeface="Calibri" panose="020F0502020204030204" pitchFamily="34" charset="0"/>
                <a:ea typeface="Calibri" panose="020F0502020204030204" pitchFamily="34" charset="0"/>
                <a:cs typeface="Calibri" panose="020F0502020204030204" pitchFamily="34" charset="0"/>
              </a:rPr>
              <a:t>Oxycontin</a:t>
            </a:r>
            <a:r>
              <a:rPr lang="es-419" sz="1600" dirty="0">
                <a:solidFill>
                  <a:srgbClr val="4A4A4A"/>
                </a:solidFill>
                <a:latin typeface="Calibri" panose="020F0502020204030204" pitchFamily="34" charset="0"/>
                <a:ea typeface="Calibri" panose="020F0502020204030204" pitchFamily="34" charset="0"/>
                <a:cs typeface="Calibri" panose="020F0502020204030204" pitchFamily="34" charset="0"/>
              </a:rPr>
              <a:t>). </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600" dirty="0"/>
          </a:p>
        </p:txBody>
      </p:sp>
      <p:grpSp>
        <p:nvGrpSpPr>
          <p:cNvPr id="8" name="Group 7">
            <a:extLst>
              <a:ext uri="{FF2B5EF4-FFF2-40B4-BE49-F238E27FC236}">
                <a16:creationId xmlns:a16="http://schemas.microsoft.com/office/drawing/2014/main" id="{C5A12DBA-971D-41CF-9304-147C850D90C2}"/>
              </a:ext>
            </a:extLst>
          </p:cNvPr>
          <p:cNvGrpSpPr/>
          <p:nvPr/>
        </p:nvGrpSpPr>
        <p:grpSpPr>
          <a:xfrm>
            <a:off x="5905589" y="2343331"/>
            <a:ext cx="3694734" cy="239565"/>
            <a:chOff x="6123062" y="2001461"/>
            <a:chExt cx="3694734" cy="239565"/>
          </a:xfrm>
        </p:grpSpPr>
        <p:pic>
          <p:nvPicPr>
            <p:cNvPr id="9" name="Content Placeholder 4" descr="A picture containing drawing&#10;&#10;Description automatically generated">
              <a:extLst>
                <a:ext uri="{FF2B5EF4-FFF2-40B4-BE49-F238E27FC236}">
                  <a16:creationId xmlns:a16="http://schemas.microsoft.com/office/drawing/2014/main" id="{D45F570A-85AB-48E5-9B90-CBA9278F58F4}"/>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10" name="Content Placeholder 4" descr="A picture containing drawing&#10;&#10;Description automatically generated">
              <a:extLst>
                <a:ext uri="{FF2B5EF4-FFF2-40B4-BE49-F238E27FC236}">
                  <a16:creationId xmlns:a16="http://schemas.microsoft.com/office/drawing/2014/main" id="{DD078361-E832-425E-B2C7-1D40D98564A8}"/>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47CD0EA-5F5B-466E-8700-01E45A57C01D}"/>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4" name="TextBox 3">
            <a:extLst>
              <a:ext uri="{FF2B5EF4-FFF2-40B4-BE49-F238E27FC236}">
                <a16:creationId xmlns:a16="http://schemas.microsoft.com/office/drawing/2014/main" id="{BCA15ABC-929C-40B5-9847-84366D285E11}"/>
              </a:ext>
            </a:extLst>
          </p:cNvPr>
          <p:cNvSpPr txBox="1"/>
          <p:nvPr/>
        </p:nvSpPr>
        <p:spPr>
          <a:xfrm>
            <a:off x="3980053" y="5775796"/>
            <a:ext cx="7545806" cy="738664"/>
          </a:xfrm>
          <a:prstGeom prst="rect">
            <a:avLst/>
          </a:prstGeom>
          <a:noFill/>
        </p:spPr>
        <p:txBody>
          <a:bodyPr wrap="square" rtlCol="0">
            <a:spAutoFit/>
          </a:bodyPr>
          <a:lstStyle/>
          <a:p>
            <a:pPr algn="ctr"/>
            <a:r>
              <a:rPr lang="es-ES" sz="1400" dirty="0">
                <a:latin typeface="Calibri" panose="020F0502020204030204" pitchFamily="34" charset="0"/>
                <a:ea typeface="Calibri" panose="020F0502020204030204" pitchFamily="34" charset="0"/>
                <a:cs typeface="Times New Roman" panose="02020603050405020304" pitchFamily="18" charset="0"/>
              </a:rPr>
              <a:t>Para más información sobre el tratamiento asistido por medicamentos, visite: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https://store.samhsa.gov/product/what-substance-abuse-treatment-booklet-families-spanish-version/sma13-4098?referer=from_search_result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041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3980053" y="496016"/>
            <a:ext cx="7545806" cy="611588"/>
          </a:xfrm>
        </p:spPr>
        <p:txBody>
          <a:bodyPr>
            <a:normAutofit/>
          </a:bodyPr>
          <a:lstStyle/>
          <a:p>
            <a:pPr algn="ctr"/>
            <a:r>
              <a:rPr lang="en-US" sz="3200" b="1" dirty="0"/>
              <a:t>300 puntos </a:t>
            </a:r>
          </a:p>
        </p:txBody>
      </p:sp>
      <p:sp>
        <p:nvSpPr>
          <p:cNvPr id="3" name="TextBox 2">
            <a:extLst>
              <a:ext uri="{FF2B5EF4-FFF2-40B4-BE49-F238E27FC236}">
                <a16:creationId xmlns:a16="http://schemas.microsoft.com/office/drawing/2014/main" id="{98FDE046-CFA4-478B-A43F-032B5C98F2B8}"/>
              </a:ext>
            </a:extLst>
          </p:cNvPr>
          <p:cNvSpPr txBox="1"/>
          <p:nvPr/>
        </p:nvSpPr>
        <p:spPr>
          <a:xfrm>
            <a:off x="3980053" y="1082203"/>
            <a:ext cx="7545806" cy="4524315"/>
          </a:xfrm>
          <a:prstGeom prst="rect">
            <a:avLst/>
          </a:prstGeom>
          <a:noFill/>
        </p:spPr>
        <p:txBody>
          <a:bodyPr wrap="square" rtlCol="0">
            <a:spAutoFit/>
          </a:bodyPr>
          <a:lstStyle/>
          <a:p>
            <a:pPr algn="ctr"/>
            <a:r>
              <a:rPr lang="es-419" sz="2400" b="1" dirty="0"/>
              <a:t>¿Cuál es la mejor forma de deshacerse de los medicamentos?</a:t>
            </a:r>
            <a:endParaRPr lang="es-419" sz="700" b="1" dirty="0"/>
          </a:p>
          <a:p>
            <a:pPr algn="ctr"/>
            <a:endParaRPr lang="es-419" sz="2000" b="1" dirty="0"/>
          </a:p>
          <a:p>
            <a:pPr algn="ctr"/>
            <a:endParaRPr lang="es-419" sz="2800" b="1" dirty="0"/>
          </a:p>
          <a:p>
            <a:pPr algn="ctr"/>
            <a:r>
              <a:rPr lang="es-419" sz="2200" u="sng" dirty="0"/>
              <a:t>RESPUESTA</a:t>
            </a:r>
          </a:p>
          <a:p>
            <a:pPr algn="ctr"/>
            <a:r>
              <a:rPr lang="es-419" sz="2200" dirty="0"/>
              <a:t>Lleve el medicamento a un sitio de devolución de medicamentos</a:t>
            </a:r>
          </a:p>
          <a:p>
            <a:pPr algn="ctr"/>
            <a:endParaRPr lang="es-419" sz="2000" dirty="0"/>
          </a:p>
          <a:p>
            <a:pPr algn="ctr"/>
            <a:r>
              <a:rPr lang="es-419" sz="1600" dirty="0">
                <a:latin typeface="Calibri" panose="020F0502020204030204" pitchFamily="34" charset="0"/>
                <a:ea typeface="Calibri" panose="020F0502020204030204" pitchFamily="34" charset="0"/>
                <a:cs typeface="Times New Roman" panose="02020603050405020304" pitchFamily="18" charset="0"/>
              </a:rPr>
              <a:t>La investigación ha encontrado que alrededor del 50% quienes abusan o usan indebido los medicamentos, los obtienen de un amigo o familiar. Tirando los medicamentos viejos o sin utilizar en la basura no es la manera m</a:t>
            </a:r>
            <a:r>
              <a:rPr lang="es-419" sz="1600" dirty="0">
                <a:latin typeface="Calibri" panose="020F0502020204030204" pitchFamily="34" charset="0"/>
                <a:ea typeface="Calibri" panose="020F0502020204030204" pitchFamily="34" charset="0"/>
                <a:cs typeface="Calibri" panose="020F0502020204030204" pitchFamily="34" charset="0"/>
              </a:rPr>
              <a:t>á</a:t>
            </a:r>
            <a:r>
              <a:rPr lang="es-419" sz="1600" dirty="0">
                <a:latin typeface="Calibri" panose="020F0502020204030204" pitchFamily="34" charset="0"/>
                <a:ea typeface="Calibri" panose="020F0502020204030204" pitchFamily="34" charset="0"/>
                <a:cs typeface="Times New Roman" panose="02020603050405020304" pitchFamily="18" charset="0"/>
              </a:rPr>
              <a:t>s segura de deshacerse de ellos como la gente los puede recuperar y tirándolos en el inodoro puede contaminar el suministro de agua. Deshacerse de los medicamentos viejos o sin utilizar en un sitio de devolución de medicamentos, frecuentemente ubicadas en las farmacias, departamentos de policía o estaciones de bomberos, es una manera de prevenir el abuso y uso indebido. </a:t>
            </a:r>
          </a:p>
          <a:p>
            <a:pPr algn="ctr"/>
            <a:endParaRPr lang="en-US" sz="1600" dirty="0"/>
          </a:p>
        </p:txBody>
      </p:sp>
      <p:grpSp>
        <p:nvGrpSpPr>
          <p:cNvPr id="8" name="Group 7">
            <a:extLst>
              <a:ext uri="{FF2B5EF4-FFF2-40B4-BE49-F238E27FC236}">
                <a16:creationId xmlns:a16="http://schemas.microsoft.com/office/drawing/2014/main" id="{C5A12DBA-971D-41CF-9304-147C850D90C2}"/>
              </a:ext>
            </a:extLst>
          </p:cNvPr>
          <p:cNvGrpSpPr/>
          <p:nvPr/>
        </p:nvGrpSpPr>
        <p:grpSpPr>
          <a:xfrm>
            <a:off x="5905589" y="2117050"/>
            <a:ext cx="3694734" cy="239565"/>
            <a:chOff x="6123062" y="2001461"/>
            <a:chExt cx="3694734" cy="239565"/>
          </a:xfrm>
        </p:grpSpPr>
        <p:pic>
          <p:nvPicPr>
            <p:cNvPr id="9" name="Content Placeholder 4" descr="A picture containing drawing&#10;&#10;Description automatically generated">
              <a:extLst>
                <a:ext uri="{FF2B5EF4-FFF2-40B4-BE49-F238E27FC236}">
                  <a16:creationId xmlns:a16="http://schemas.microsoft.com/office/drawing/2014/main" id="{D45F570A-85AB-48E5-9B90-CBA9278F58F4}"/>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10" name="Content Placeholder 4" descr="A picture containing drawing&#10;&#10;Description automatically generated">
              <a:extLst>
                <a:ext uri="{FF2B5EF4-FFF2-40B4-BE49-F238E27FC236}">
                  <a16:creationId xmlns:a16="http://schemas.microsoft.com/office/drawing/2014/main" id="{DD078361-E832-425E-B2C7-1D40D98564A8}"/>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47CD0EA-5F5B-466E-8700-01E45A57C01D}"/>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4" name="TextBox 3">
            <a:extLst>
              <a:ext uri="{FF2B5EF4-FFF2-40B4-BE49-F238E27FC236}">
                <a16:creationId xmlns:a16="http://schemas.microsoft.com/office/drawing/2014/main" id="{BCA15ABC-929C-40B5-9847-84366D285E11}"/>
              </a:ext>
            </a:extLst>
          </p:cNvPr>
          <p:cNvSpPr txBox="1"/>
          <p:nvPr/>
        </p:nvSpPr>
        <p:spPr>
          <a:xfrm>
            <a:off x="3980053" y="5899867"/>
            <a:ext cx="7545806" cy="523220"/>
          </a:xfrm>
          <a:prstGeom prst="rect">
            <a:avLst/>
          </a:prstGeom>
          <a:noFill/>
        </p:spPr>
        <p:txBody>
          <a:bodyPr wrap="square" rtlCol="0">
            <a:spAutoFit/>
          </a:bodyPr>
          <a:lstStyle/>
          <a:p>
            <a:pPr algn="ctr"/>
            <a:r>
              <a:rPr lang="es-ES" sz="1400" dirty="0">
                <a:latin typeface="Calibri" panose="020F0502020204030204" pitchFamily="34" charset="0"/>
                <a:ea typeface="Calibri" panose="020F0502020204030204" pitchFamily="34" charset="0"/>
                <a:cs typeface="Times New Roman" panose="02020603050405020304" pitchFamily="18" charset="0"/>
              </a:rPr>
              <a:t>Para más información sobre el desecho de medicamentos y para encontrar uno en tu área, visite: </a:t>
            </a:r>
            <a:r>
              <a:rPr lang="es-E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https://safe.pharmacy/es/desecho-de-medicamentos/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70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597401" y="702408"/>
            <a:ext cx="6928458" cy="611588"/>
          </a:xfrm>
        </p:spPr>
        <p:txBody>
          <a:bodyPr>
            <a:normAutofit/>
          </a:bodyPr>
          <a:lstStyle/>
          <a:p>
            <a:pPr algn="ctr"/>
            <a:r>
              <a:rPr lang="en-US" sz="3200" b="1" dirty="0"/>
              <a:t>300 puntos </a:t>
            </a:r>
          </a:p>
        </p:txBody>
      </p:sp>
      <p:sp>
        <p:nvSpPr>
          <p:cNvPr id="3" name="TextBox 2">
            <a:extLst>
              <a:ext uri="{FF2B5EF4-FFF2-40B4-BE49-F238E27FC236}">
                <a16:creationId xmlns:a16="http://schemas.microsoft.com/office/drawing/2014/main" id="{98FDE046-CFA4-478B-A43F-032B5C98F2B8}"/>
              </a:ext>
            </a:extLst>
          </p:cNvPr>
          <p:cNvSpPr txBox="1"/>
          <p:nvPr/>
        </p:nvSpPr>
        <p:spPr>
          <a:xfrm>
            <a:off x="4597400" y="1313996"/>
            <a:ext cx="6928458" cy="4493538"/>
          </a:xfrm>
          <a:prstGeom prst="rect">
            <a:avLst/>
          </a:prstGeom>
          <a:noFill/>
        </p:spPr>
        <p:txBody>
          <a:bodyPr wrap="square" rtlCol="0">
            <a:spAutoFit/>
          </a:bodyPr>
          <a:lstStyle/>
          <a:p>
            <a:pPr algn="ctr"/>
            <a:r>
              <a:rPr lang="en-US" sz="2400" b="1" dirty="0"/>
              <a:t>¿Cómo </a:t>
            </a:r>
            <a:r>
              <a:rPr lang="es-ES" sz="2400" b="1" dirty="0">
                <a:latin typeface="Calibri" panose="020F0502020204030204" pitchFamily="34" charset="0"/>
                <a:ea typeface="Calibri" panose="020F0502020204030204" pitchFamily="34" charset="0"/>
                <a:cs typeface="Times New Roman" panose="02020603050405020304" pitchFamily="18" charset="0"/>
              </a:rPr>
              <a:t>se llama el medicamento que revierte rápidamente una sobredosis de opioides?</a:t>
            </a:r>
            <a:r>
              <a:rPr lang="en-US" sz="2400" b="1" dirty="0"/>
              <a:t> </a:t>
            </a:r>
            <a:endParaRPr lang="en-US" sz="700" b="1" dirty="0"/>
          </a:p>
          <a:p>
            <a:pPr algn="ctr"/>
            <a:endParaRPr lang="en-US" sz="2800" b="1" dirty="0"/>
          </a:p>
          <a:p>
            <a:pPr algn="ctr"/>
            <a:endParaRPr lang="en-US" sz="2800" b="1" dirty="0"/>
          </a:p>
          <a:p>
            <a:pPr algn="ctr"/>
            <a:r>
              <a:rPr lang="en-US" sz="2200" u="sng" dirty="0"/>
              <a:t>RESPUESTA</a:t>
            </a:r>
            <a:r>
              <a:rPr lang="en-US" sz="2200" dirty="0"/>
              <a:t>: </a:t>
            </a:r>
            <a:r>
              <a:rPr lang="es-419" sz="2200" dirty="0"/>
              <a:t>Naloxona</a:t>
            </a:r>
            <a:endParaRPr lang="es-419" sz="2200" u="sng" dirty="0"/>
          </a:p>
          <a:p>
            <a:pPr algn="ctr"/>
            <a:endParaRPr lang="en-US" dirty="0"/>
          </a:p>
          <a:p>
            <a:pPr algn="ctr"/>
            <a:r>
              <a:rPr lang="es-ES" dirty="0">
                <a:latin typeface="Calibri" panose="020F0502020204030204" pitchFamily="34" charset="0"/>
                <a:ea typeface="Calibri" panose="020F0502020204030204" pitchFamily="34" charset="0"/>
                <a:cs typeface="Times New Roman" panose="02020603050405020304" pitchFamily="18" charset="0"/>
              </a:rPr>
              <a:t>La naloxona es una antagonista opioide, es decir, se adhiere a los receptores opioides y revierte y bloquea los efectos de otros opioides.  La naloxona puede restablecer con rapidez la respiración normal de una persona que respira lentamente o ha dejado de respirar a causa de una sobredosis de opioides. La naloxona es un medicamento que salva vidas y se puede obtener en las farmacias con o sin receta médica.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600" dirty="0"/>
          </a:p>
        </p:txBody>
      </p:sp>
      <p:grpSp>
        <p:nvGrpSpPr>
          <p:cNvPr id="8" name="Group 7">
            <a:extLst>
              <a:ext uri="{FF2B5EF4-FFF2-40B4-BE49-F238E27FC236}">
                <a16:creationId xmlns:a16="http://schemas.microsoft.com/office/drawing/2014/main" id="{C5A12DBA-971D-41CF-9304-147C850D90C2}"/>
              </a:ext>
            </a:extLst>
          </p:cNvPr>
          <p:cNvGrpSpPr/>
          <p:nvPr/>
        </p:nvGrpSpPr>
        <p:grpSpPr>
          <a:xfrm>
            <a:off x="6214262" y="2356819"/>
            <a:ext cx="3694734" cy="239565"/>
            <a:chOff x="6123062" y="2001461"/>
            <a:chExt cx="3694734" cy="239565"/>
          </a:xfrm>
        </p:grpSpPr>
        <p:pic>
          <p:nvPicPr>
            <p:cNvPr id="9" name="Content Placeholder 4" descr="A picture containing drawing&#10;&#10;Description automatically generated">
              <a:extLst>
                <a:ext uri="{FF2B5EF4-FFF2-40B4-BE49-F238E27FC236}">
                  <a16:creationId xmlns:a16="http://schemas.microsoft.com/office/drawing/2014/main" id="{D45F570A-85AB-48E5-9B90-CBA9278F58F4}"/>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10" name="Content Placeholder 4" descr="A picture containing drawing&#10;&#10;Description automatically generated">
              <a:extLst>
                <a:ext uri="{FF2B5EF4-FFF2-40B4-BE49-F238E27FC236}">
                  <a16:creationId xmlns:a16="http://schemas.microsoft.com/office/drawing/2014/main" id="{DD078361-E832-425E-B2C7-1D40D98564A8}"/>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47CD0EA-5F5B-466E-8700-01E45A57C01D}"/>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4" name="TextBox 3">
            <a:extLst>
              <a:ext uri="{FF2B5EF4-FFF2-40B4-BE49-F238E27FC236}">
                <a16:creationId xmlns:a16="http://schemas.microsoft.com/office/drawing/2014/main" id="{BCA15ABC-929C-40B5-9847-84366D285E11}"/>
              </a:ext>
            </a:extLst>
          </p:cNvPr>
          <p:cNvSpPr txBox="1"/>
          <p:nvPr/>
        </p:nvSpPr>
        <p:spPr>
          <a:xfrm>
            <a:off x="3980053" y="5899867"/>
            <a:ext cx="7545806" cy="523220"/>
          </a:xfrm>
          <a:prstGeom prst="rect">
            <a:avLst/>
          </a:prstGeom>
          <a:noFill/>
        </p:spPr>
        <p:txBody>
          <a:bodyPr wrap="square" rtlCol="0">
            <a:spAutoFit/>
          </a:bodyPr>
          <a:lstStyle/>
          <a:p>
            <a:pPr algn="ctr"/>
            <a:r>
              <a:rPr lang="es-ES" sz="1400" dirty="0">
                <a:latin typeface="Calibri" panose="020F0502020204030204" pitchFamily="34" charset="0"/>
                <a:ea typeface="Calibri" panose="020F0502020204030204" pitchFamily="34" charset="0"/>
                <a:cs typeface="Times New Roman" panose="02020603050405020304" pitchFamily="18" charset="0"/>
              </a:rPr>
              <a:t>Para más información sobre la sobredosis de opioides, visite: </a:t>
            </a:r>
            <a:r>
              <a:rPr lang="es-E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https://www.cdc.gov/spanish/signosvitales/prescription-drug-overdoses.html</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355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132088" y="406594"/>
            <a:ext cx="7545804" cy="611588"/>
          </a:xfrm>
        </p:spPr>
        <p:txBody>
          <a:bodyPr>
            <a:normAutofit/>
          </a:bodyPr>
          <a:lstStyle/>
          <a:p>
            <a:pPr algn="ctr"/>
            <a:r>
              <a:rPr lang="en-US" sz="3200" b="1" dirty="0"/>
              <a:t>400 puntos </a:t>
            </a:r>
          </a:p>
        </p:txBody>
      </p:sp>
      <p:sp>
        <p:nvSpPr>
          <p:cNvPr id="3" name="TextBox 2">
            <a:extLst>
              <a:ext uri="{FF2B5EF4-FFF2-40B4-BE49-F238E27FC236}">
                <a16:creationId xmlns:a16="http://schemas.microsoft.com/office/drawing/2014/main" id="{98FDE046-CFA4-478B-A43F-032B5C98F2B8}"/>
              </a:ext>
            </a:extLst>
          </p:cNvPr>
          <p:cNvSpPr txBox="1"/>
          <p:nvPr/>
        </p:nvSpPr>
        <p:spPr>
          <a:xfrm>
            <a:off x="4572000" y="1005259"/>
            <a:ext cx="7105893" cy="4647426"/>
          </a:xfrm>
          <a:prstGeom prst="rect">
            <a:avLst/>
          </a:prstGeom>
          <a:noFill/>
        </p:spPr>
        <p:txBody>
          <a:bodyPr wrap="square" rtlCol="0">
            <a:spAutoFit/>
          </a:bodyPr>
          <a:lstStyle/>
          <a:p>
            <a:pPr algn="ctr"/>
            <a:r>
              <a:rPr lang="es-419" sz="2200" b="1" dirty="0"/>
              <a:t>Nombra tres señales de sobredosis de opioides.</a:t>
            </a:r>
            <a:r>
              <a:rPr lang="es-419" sz="2200" b="1" dirty="0">
                <a:latin typeface="Calibri" panose="020F0502020204030204" pitchFamily="34" charset="0"/>
                <a:ea typeface="Calibri" panose="020F0502020204030204" pitchFamily="34" charset="0"/>
                <a:cs typeface="Times New Roman" panose="02020603050405020304" pitchFamily="18" charset="0"/>
              </a:rPr>
              <a:t> </a:t>
            </a:r>
            <a:endParaRPr lang="es-419" sz="2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s-419" sz="2400" b="1" dirty="0"/>
          </a:p>
          <a:p>
            <a:pPr algn="ctr"/>
            <a:r>
              <a:rPr lang="es-419" sz="2000" u="sng" dirty="0"/>
              <a:t>RESPUESTA</a:t>
            </a:r>
            <a:r>
              <a:rPr lang="es-419" sz="2000" dirty="0"/>
              <a:t>: Ve la lista abajo.</a:t>
            </a:r>
          </a:p>
          <a:p>
            <a:pPr algn="ctr"/>
            <a:endParaRPr lang="es-419" sz="1200" u="sng" dirty="0"/>
          </a:p>
          <a:p>
            <a:pPr algn="ctr"/>
            <a:r>
              <a:rPr lang="es-419" sz="1400" i="1" dirty="0"/>
              <a:t>Para recibir puntos, la respuesta debe contener 3 de estas señales, si no</a:t>
            </a:r>
          </a:p>
          <a:p>
            <a:pPr algn="ctr"/>
            <a:r>
              <a:rPr lang="es-419" sz="1400" i="1" dirty="0"/>
              <a:t>contiene 3 de estas señales, cuenta como 0 puntos.</a:t>
            </a:r>
            <a:r>
              <a:rPr lang="es-419" sz="1400" i="1" dirty="0">
                <a:latin typeface="Calibri" panose="020F0502020204030204" pitchFamily="34" charset="0"/>
                <a:ea typeface="Calibri" panose="020F0502020204030204" pitchFamily="34" charset="0"/>
                <a:cs typeface="Times New Roman" panose="02020603050405020304" pitchFamily="18" charset="0"/>
              </a:rPr>
              <a:t>.   </a:t>
            </a:r>
          </a:p>
          <a:p>
            <a:pPr algn="ctr"/>
            <a:endParaRPr lang="es-419" sz="1000" i="1" u="sng" dirty="0"/>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Pupilas pequeñas y estrechas “pupilas puntiformes”</a:t>
            </a:r>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Quedarse dormido o pérdida de conciencia</a:t>
            </a:r>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Respiración lenta y superficial</a:t>
            </a:r>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Cuerpo cojo</a:t>
            </a:r>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Sonidos de asfixia o gorgoteo</a:t>
            </a:r>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Piel pálida, azul o fría</a:t>
            </a:r>
          </a:p>
          <a:p>
            <a:pPr marR="0" lvl="0">
              <a:spcBef>
                <a:spcPts val="0"/>
              </a:spcBef>
              <a:spcAft>
                <a:spcPts val="0"/>
              </a:spcAft>
            </a:pPr>
            <a:endParaRPr lang="es-419" sz="1200" dirty="0"/>
          </a:p>
          <a:p>
            <a:r>
              <a:rPr lang="es-419" sz="1400" dirty="0"/>
              <a:t>A veces es difícil saber si alguien está drogado o si está sufriendo una sobredosis. Si no estás seguro, es mejor responder como si fuera una sobredosis. Si sospechas que alguien ha tomado una sobredosis, toma estos pasos: Llame al 9-1-1, administre naloxona (el antídoto para la sobredosis de opioides), procure que la persona se queda despierta y respirando, acomode la persona en posición de recuperación, y quédate con la persona hasta que lleguen los trabajadores de emergencia.</a:t>
            </a:r>
            <a:r>
              <a:rPr lang="es-ES" sz="1400" dirty="0">
                <a:ea typeface="Calibri" panose="020F0502020204030204" pitchFamily="34" charset="0"/>
                <a:cs typeface="Times New Roman" panose="02020603050405020304" pitchFamily="18" charset="0"/>
              </a:rPr>
              <a:t> </a:t>
            </a:r>
            <a:endParaRPr lang="en-US" sz="1400" dirty="0"/>
          </a:p>
        </p:txBody>
      </p:sp>
      <p:grpSp>
        <p:nvGrpSpPr>
          <p:cNvPr id="8" name="Group 7">
            <a:extLst>
              <a:ext uri="{FF2B5EF4-FFF2-40B4-BE49-F238E27FC236}">
                <a16:creationId xmlns:a16="http://schemas.microsoft.com/office/drawing/2014/main" id="{C5A12DBA-971D-41CF-9304-147C850D90C2}"/>
              </a:ext>
            </a:extLst>
          </p:cNvPr>
          <p:cNvGrpSpPr/>
          <p:nvPr/>
        </p:nvGrpSpPr>
        <p:grpSpPr>
          <a:xfrm>
            <a:off x="5852599" y="1432911"/>
            <a:ext cx="3694734" cy="239565"/>
            <a:chOff x="6123062" y="2001461"/>
            <a:chExt cx="3694734" cy="239565"/>
          </a:xfrm>
        </p:grpSpPr>
        <p:pic>
          <p:nvPicPr>
            <p:cNvPr id="9" name="Content Placeholder 4" descr="A picture containing drawing&#10;&#10;Description automatically generated">
              <a:extLst>
                <a:ext uri="{FF2B5EF4-FFF2-40B4-BE49-F238E27FC236}">
                  <a16:creationId xmlns:a16="http://schemas.microsoft.com/office/drawing/2014/main" id="{D45F570A-85AB-48E5-9B90-CBA9278F58F4}"/>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10" name="Content Placeholder 4" descr="A picture containing drawing&#10;&#10;Description automatically generated">
              <a:extLst>
                <a:ext uri="{FF2B5EF4-FFF2-40B4-BE49-F238E27FC236}">
                  <a16:creationId xmlns:a16="http://schemas.microsoft.com/office/drawing/2014/main" id="{DD078361-E832-425E-B2C7-1D40D98564A8}"/>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47CD0EA-5F5B-466E-8700-01E45A57C01D}"/>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4" name="TextBox 3">
            <a:extLst>
              <a:ext uri="{FF2B5EF4-FFF2-40B4-BE49-F238E27FC236}">
                <a16:creationId xmlns:a16="http://schemas.microsoft.com/office/drawing/2014/main" id="{BCA15ABC-929C-40B5-9847-84366D285E11}"/>
              </a:ext>
            </a:extLst>
          </p:cNvPr>
          <p:cNvSpPr txBox="1"/>
          <p:nvPr/>
        </p:nvSpPr>
        <p:spPr>
          <a:xfrm>
            <a:off x="3935526" y="5848864"/>
            <a:ext cx="7903548" cy="523220"/>
          </a:xfrm>
          <a:prstGeom prst="rect">
            <a:avLst/>
          </a:prstGeom>
          <a:noFill/>
        </p:spPr>
        <p:txBody>
          <a:bodyPr wrap="square" rtlCol="0">
            <a:spAutoFit/>
          </a:bodyPr>
          <a:lstStyle/>
          <a:p>
            <a:pPr algn="ctr"/>
            <a:r>
              <a:rPr lang="es-419" sz="1400" b="0" i="0" u="none" strike="noStrike" baseline="0" dirty="0">
                <a:solidFill>
                  <a:srgbClr val="000000"/>
                </a:solidFill>
                <a:latin typeface="Calibri" panose="020F0502020204030204" pitchFamily="34" charset="0"/>
                <a:cs typeface="Calibri" panose="020F0502020204030204" pitchFamily="34" charset="0"/>
              </a:rPr>
              <a:t>Para información sobre la prevención de sobredosis de opioides, visite:</a:t>
            </a:r>
          </a:p>
          <a:p>
            <a:pPr algn="ctr"/>
            <a:r>
              <a:rPr lang="es-419" sz="1400" b="0" i="0" u="none" strike="noStrike" baseline="0" dirty="0">
                <a:solidFill>
                  <a:srgbClr val="0239F0"/>
                </a:solidFill>
                <a:latin typeface="Calibri" panose="020F0502020204030204" pitchFamily="34" charset="0"/>
                <a:cs typeface="Calibri" panose="020F0502020204030204" pitchFamily="34" charset="0"/>
                <a:hlinkClick r:id="rId5"/>
              </a:rPr>
              <a:t>https://store.samhsa.gov/product/Opioid-Overdose-Prevention-Toolkit-Spanish-/SMA18-4742SPANISH</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07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132088" y="406594"/>
            <a:ext cx="7545804" cy="611588"/>
          </a:xfrm>
        </p:spPr>
        <p:txBody>
          <a:bodyPr>
            <a:normAutofit/>
          </a:bodyPr>
          <a:lstStyle/>
          <a:p>
            <a:pPr algn="ctr"/>
            <a:r>
              <a:rPr lang="en-US" sz="3200" b="1" dirty="0"/>
              <a:t>400 puntos </a:t>
            </a:r>
          </a:p>
        </p:txBody>
      </p:sp>
      <p:sp>
        <p:nvSpPr>
          <p:cNvPr id="3" name="TextBox 2">
            <a:extLst>
              <a:ext uri="{FF2B5EF4-FFF2-40B4-BE49-F238E27FC236}">
                <a16:creationId xmlns:a16="http://schemas.microsoft.com/office/drawing/2014/main" id="{98FDE046-CFA4-478B-A43F-032B5C98F2B8}"/>
              </a:ext>
            </a:extLst>
          </p:cNvPr>
          <p:cNvSpPr txBox="1"/>
          <p:nvPr/>
        </p:nvSpPr>
        <p:spPr>
          <a:xfrm>
            <a:off x="4132088" y="1005259"/>
            <a:ext cx="7545805" cy="4647426"/>
          </a:xfrm>
          <a:prstGeom prst="rect">
            <a:avLst/>
          </a:prstGeom>
          <a:noFill/>
        </p:spPr>
        <p:txBody>
          <a:bodyPr wrap="square" rtlCol="0">
            <a:spAutoFit/>
          </a:bodyPr>
          <a:lstStyle/>
          <a:p>
            <a:pPr algn="ctr"/>
            <a:r>
              <a:rPr lang="es-419" sz="2200" b="1" dirty="0"/>
              <a:t>Nombra tres </a:t>
            </a:r>
            <a:r>
              <a:rPr lang="es-419" sz="2200" b="1" dirty="0">
                <a:latin typeface="Calibri" panose="020F0502020204030204" pitchFamily="34" charset="0"/>
                <a:ea typeface="Calibri" panose="020F0502020204030204" pitchFamily="34" charset="0"/>
                <a:cs typeface="Times New Roman" panose="02020603050405020304" pitchFamily="18" charset="0"/>
              </a:rPr>
              <a:t>tipos de grupos de apoyo para la recuperación. </a:t>
            </a:r>
            <a:endParaRPr lang="es-419" sz="2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s-419" sz="2400" b="1" dirty="0"/>
          </a:p>
          <a:p>
            <a:pPr algn="ctr"/>
            <a:r>
              <a:rPr lang="es-419" sz="2000" u="sng" dirty="0"/>
              <a:t>RESPUESTA</a:t>
            </a:r>
            <a:r>
              <a:rPr lang="es-419" sz="2000" dirty="0"/>
              <a:t>: Ve la lista abajo.</a:t>
            </a:r>
          </a:p>
          <a:p>
            <a:pPr algn="ctr"/>
            <a:endParaRPr lang="es-419" sz="1200" u="sng" dirty="0"/>
          </a:p>
          <a:p>
            <a:pPr algn="ctr"/>
            <a:r>
              <a:rPr lang="es-419" sz="1400" i="1" dirty="0">
                <a:latin typeface="Calibri" panose="020F0502020204030204" pitchFamily="34" charset="0"/>
                <a:ea typeface="Calibri" panose="020F0502020204030204" pitchFamily="34" charset="0"/>
                <a:cs typeface="Times New Roman" panose="02020603050405020304" pitchFamily="18" charset="0"/>
              </a:rPr>
              <a:t>Para recibir puntos, la respuesta tiene que incluir los grupos aquí, si no dan tres grupos de esta lista, reciben 0 puntos.   </a:t>
            </a:r>
          </a:p>
          <a:p>
            <a:pPr algn="ctr"/>
            <a:endParaRPr lang="es-419" sz="1000" i="1" u="sng" dirty="0"/>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Grupos de Familia Al-</a:t>
            </a:r>
            <a:r>
              <a:rPr lang="es-419" sz="1400" dirty="0" err="1">
                <a:latin typeface="Calibri" panose="020F0502020204030204" pitchFamily="34" charset="0"/>
                <a:ea typeface="Calibri" panose="020F0502020204030204" pitchFamily="34" charset="0"/>
                <a:cs typeface="Times New Roman" panose="02020603050405020304" pitchFamily="18" charset="0"/>
              </a:rPr>
              <a:t>Anon</a:t>
            </a:r>
            <a:r>
              <a:rPr lang="es-419" sz="1400" dirty="0">
                <a:latin typeface="Calibri" panose="020F0502020204030204" pitchFamily="34" charset="0"/>
                <a:ea typeface="Calibri" panose="020F0502020204030204" pitchFamily="34" charset="0"/>
                <a:cs typeface="Times New Roman" panose="02020603050405020304" pitchFamily="18" charset="0"/>
              </a:rPr>
              <a:t> </a:t>
            </a:r>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Hijos Adultos de Personas Alcohólicas </a:t>
            </a:r>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Alcoh</a:t>
            </a:r>
            <a:r>
              <a:rPr lang="es-419" sz="1400" dirty="0">
                <a:latin typeface="Calibri" panose="020F0502020204030204" pitchFamily="34" charset="0"/>
                <a:ea typeface="Calibri" panose="020F0502020204030204" pitchFamily="34" charset="0"/>
                <a:cs typeface="Calibri" panose="020F0502020204030204" pitchFamily="34" charset="0"/>
              </a:rPr>
              <a:t>ó</a:t>
            </a:r>
            <a:r>
              <a:rPr lang="es-419" sz="1400" dirty="0">
                <a:latin typeface="Calibri" panose="020F0502020204030204" pitchFamily="34" charset="0"/>
                <a:ea typeface="Calibri" panose="020F0502020204030204" pitchFamily="34" charset="0"/>
                <a:cs typeface="Times New Roman" panose="02020603050405020304" pitchFamily="18" charset="0"/>
              </a:rPr>
              <a:t>licos An</a:t>
            </a:r>
            <a:r>
              <a:rPr lang="es-419" sz="1400" dirty="0">
                <a:latin typeface="Calibri" panose="020F0502020204030204" pitchFamily="34" charset="0"/>
                <a:ea typeface="Calibri" panose="020F0502020204030204" pitchFamily="34" charset="0"/>
                <a:cs typeface="Calibri" panose="020F0502020204030204" pitchFamily="34" charset="0"/>
              </a:rPr>
              <a:t>ó</a:t>
            </a:r>
            <a:r>
              <a:rPr lang="es-419" sz="1400" dirty="0">
                <a:latin typeface="Calibri" panose="020F0502020204030204" pitchFamily="34" charset="0"/>
                <a:ea typeface="Calibri" panose="020F0502020204030204" pitchFamily="34" charset="0"/>
                <a:cs typeface="Times New Roman" panose="02020603050405020304" pitchFamily="18" charset="0"/>
              </a:rPr>
              <a:t>nimos </a:t>
            </a:r>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Coca</a:t>
            </a:r>
            <a:r>
              <a:rPr lang="es-419" sz="1400" dirty="0">
                <a:latin typeface="Calibri" panose="020F0502020204030204" pitchFamily="34" charset="0"/>
                <a:ea typeface="Calibri" panose="020F0502020204030204" pitchFamily="34" charset="0"/>
                <a:cs typeface="Calibri" panose="020F0502020204030204" pitchFamily="34" charset="0"/>
              </a:rPr>
              <a:t>í</a:t>
            </a:r>
            <a:r>
              <a:rPr lang="es-419" sz="1400" dirty="0">
                <a:latin typeface="Calibri" panose="020F0502020204030204" pitchFamily="34" charset="0"/>
                <a:ea typeface="Calibri" panose="020F0502020204030204" pitchFamily="34" charset="0"/>
                <a:cs typeface="Times New Roman" panose="02020603050405020304" pitchFamily="18" charset="0"/>
              </a:rPr>
              <a:t>na An</a:t>
            </a:r>
            <a:r>
              <a:rPr lang="es-419" sz="1400" dirty="0">
                <a:latin typeface="Calibri" panose="020F0502020204030204" pitchFamily="34" charset="0"/>
                <a:ea typeface="Calibri" panose="020F0502020204030204" pitchFamily="34" charset="0"/>
                <a:cs typeface="Calibri" panose="020F0502020204030204" pitchFamily="34" charset="0"/>
              </a:rPr>
              <a:t>ó</a:t>
            </a:r>
            <a:r>
              <a:rPr lang="es-419" sz="1400" dirty="0">
                <a:latin typeface="Calibri" panose="020F0502020204030204" pitchFamily="34" charset="0"/>
                <a:ea typeface="Calibri" panose="020F0502020204030204" pitchFamily="34" charset="0"/>
                <a:cs typeface="Times New Roman" panose="02020603050405020304" pitchFamily="18" charset="0"/>
              </a:rPr>
              <a:t>nimos </a:t>
            </a:r>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Narc</a:t>
            </a:r>
            <a:r>
              <a:rPr lang="es-419" sz="1400" dirty="0">
                <a:latin typeface="Calibri" panose="020F0502020204030204" pitchFamily="34" charset="0"/>
                <a:ea typeface="Calibri" panose="020F0502020204030204" pitchFamily="34" charset="0"/>
                <a:cs typeface="Calibri" panose="020F0502020204030204" pitchFamily="34" charset="0"/>
              </a:rPr>
              <a:t>ó</a:t>
            </a:r>
            <a:r>
              <a:rPr lang="es-419" sz="1400" dirty="0">
                <a:latin typeface="Calibri" panose="020F0502020204030204" pitchFamily="34" charset="0"/>
                <a:ea typeface="Calibri" panose="020F0502020204030204" pitchFamily="34" charset="0"/>
                <a:cs typeface="Times New Roman" panose="02020603050405020304" pitchFamily="18" charset="0"/>
              </a:rPr>
              <a:t>ticos An</a:t>
            </a:r>
            <a:r>
              <a:rPr lang="es-419" sz="1400" dirty="0">
                <a:latin typeface="Calibri" panose="020F0502020204030204" pitchFamily="34" charset="0"/>
                <a:ea typeface="Calibri" panose="020F0502020204030204" pitchFamily="34" charset="0"/>
                <a:cs typeface="Calibri" panose="020F0502020204030204" pitchFamily="34" charset="0"/>
              </a:rPr>
              <a:t>ó</a:t>
            </a:r>
            <a:r>
              <a:rPr lang="es-419" sz="1400" dirty="0">
                <a:latin typeface="Calibri" panose="020F0502020204030204" pitchFamily="34" charset="0"/>
                <a:ea typeface="Calibri" panose="020F0502020204030204" pitchFamily="34" charset="0"/>
                <a:cs typeface="Times New Roman" panose="02020603050405020304" pitchFamily="18" charset="0"/>
              </a:rPr>
              <a:t>nimos</a:t>
            </a:r>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Organizaciones seculares de sobriedad (SOS)</a:t>
            </a:r>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Grupos de SMART </a:t>
            </a:r>
            <a:r>
              <a:rPr lang="es-419" sz="1400" dirty="0" err="1">
                <a:latin typeface="Calibri" panose="020F0502020204030204" pitchFamily="34" charset="0"/>
                <a:ea typeface="Calibri" panose="020F0502020204030204" pitchFamily="34" charset="0"/>
                <a:cs typeface="Times New Roman" panose="02020603050405020304" pitchFamily="18" charset="0"/>
              </a:rPr>
              <a:t>Recovery</a:t>
            </a:r>
            <a:r>
              <a:rPr lang="es-419" sz="1400" dirty="0">
                <a:latin typeface="Calibri" panose="020F0502020204030204" pitchFamily="34" charset="0"/>
                <a:ea typeface="Calibri" panose="020F0502020204030204" pitchFamily="34" charset="0"/>
                <a:cs typeface="Times New Roman" panose="02020603050405020304" pitchFamily="18" charset="0"/>
              </a:rPr>
              <a:t> 	</a:t>
            </a:r>
          </a:p>
          <a:p>
            <a:pPr marL="800100" lvl="1" indent="-342900">
              <a:buFont typeface="Symbol" panose="05050102010706020507" pitchFamily="18" charset="2"/>
              <a:buChar char=""/>
            </a:pPr>
            <a:r>
              <a:rPr lang="es-419" sz="1400" dirty="0">
                <a:latin typeface="Calibri" panose="020F0502020204030204" pitchFamily="34" charset="0"/>
                <a:ea typeface="Calibri" panose="020F0502020204030204" pitchFamily="34" charset="0"/>
                <a:cs typeface="Times New Roman" panose="02020603050405020304" pitchFamily="18" charset="0"/>
              </a:rPr>
              <a:t>Mujeres por la sobriedad</a:t>
            </a:r>
          </a:p>
          <a:p>
            <a:pPr marR="0" lvl="0">
              <a:spcBef>
                <a:spcPts val="0"/>
              </a:spcBef>
              <a:spcAft>
                <a:spcPts val="0"/>
              </a:spcAft>
            </a:pPr>
            <a:endParaRPr lang="es-419" sz="1200" dirty="0"/>
          </a:p>
          <a:p>
            <a:pPr algn="ctr"/>
            <a:r>
              <a:rPr lang="es-419" sz="1400" dirty="0">
                <a:latin typeface="Calibri" panose="020F0502020204030204" pitchFamily="34" charset="0"/>
                <a:ea typeface="Calibri" panose="020F0502020204030204" pitchFamily="34" charset="0"/>
                <a:cs typeface="Times New Roman" panose="02020603050405020304" pitchFamily="18" charset="0"/>
              </a:rPr>
              <a:t>Los grupos de apoyo o los grupos de ayuda propia pueden ser una parte vital del proceso de la recuperación. Estos grupos (normalmente gratuitos) est</a:t>
            </a:r>
            <a:r>
              <a:rPr lang="es-419" sz="1400" dirty="0">
                <a:latin typeface="Calibri" panose="020F0502020204030204" pitchFamily="34" charset="0"/>
                <a:ea typeface="Calibri" panose="020F0502020204030204" pitchFamily="34" charset="0"/>
                <a:cs typeface="Calibri" panose="020F0502020204030204" pitchFamily="34" charset="0"/>
              </a:rPr>
              <a:t>á</a:t>
            </a:r>
            <a:r>
              <a:rPr lang="es-419" sz="1400" dirty="0">
                <a:latin typeface="Calibri" panose="020F0502020204030204" pitchFamily="34" charset="0"/>
                <a:ea typeface="Calibri" panose="020F0502020204030204" pitchFamily="34" charset="0"/>
                <a:cs typeface="Times New Roman" panose="02020603050405020304" pitchFamily="18" charset="0"/>
              </a:rPr>
              <a:t>n dise</a:t>
            </a:r>
            <a:r>
              <a:rPr lang="es-419" sz="1400" dirty="0">
                <a:latin typeface="Calibri" panose="020F0502020204030204" pitchFamily="34" charset="0"/>
                <a:ea typeface="Calibri" panose="020F0502020204030204" pitchFamily="34" charset="0"/>
                <a:cs typeface="Calibri" panose="020F0502020204030204" pitchFamily="34" charset="0"/>
              </a:rPr>
              <a:t>ñ</a:t>
            </a:r>
            <a:r>
              <a:rPr lang="es-419" sz="1400" dirty="0">
                <a:latin typeface="Calibri" panose="020F0502020204030204" pitchFamily="34" charset="0"/>
                <a:ea typeface="Calibri" panose="020F0502020204030204" pitchFamily="34" charset="0"/>
                <a:cs typeface="Times New Roman" panose="02020603050405020304" pitchFamily="18" charset="0"/>
              </a:rPr>
              <a:t>ados a prestar un espacio compartido para que las personas con experiencias similares pueden recibir apoyo. </a:t>
            </a:r>
          </a:p>
          <a:p>
            <a:pPr algn="ctr"/>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p>
        </p:txBody>
      </p:sp>
      <p:grpSp>
        <p:nvGrpSpPr>
          <p:cNvPr id="8" name="Group 7">
            <a:extLst>
              <a:ext uri="{FF2B5EF4-FFF2-40B4-BE49-F238E27FC236}">
                <a16:creationId xmlns:a16="http://schemas.microsoft.com/office/drawing/2014/main" id="{C5A12DBA-971D-41CF-9304-147C850D90C2}"/>
              </a:ext>
            </a:extLst>
          </p:cNvPr>
          <p:cNvGrpSpPr/>
          <p:nvPr/>
        </p:nvGrpSpPr>
        <p:grpSpPr>
          <a:xfrm>
            <a:off x="5852599" y="1432911"/>
            <a:ext cx="3694734" cy="239565"/>
            <a:chOff x="6123062" y="2001461"/>
            <a:chExt cx="3694734" cy="239565"/>
          </a:xfrm>
        </p:grpSpPr>
        <p:pic>
          <p:nvPicPr>
            <p:cNvPr id="9" name="Content Placeholder 4" descr="A picture containing drawing&#10;&#10;Description automatically generated">
              <a:extLst>
                <a:ext uri="{FF2B5EF4-FFF2-40B4-BE49-F238E27FC236}">
                  <a16:creationId xmlns:a16="http://schemas.microsoft.com/office/drawing/2014/main" id="{D45F570A-85AB-48E5-9B90-CBA9278F58F4}"/>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10" name="Content Placeholder 4" descr="A picture containing drawing&#10;&#10;Description automatically generated">
              <a:extLst>
                <a:ext uri="{FF2B5EF4-FFF2-40B4-BE49-F238E27FC236}">
                  <a16:creationId xmlns:a16="http://schemas.microsoft.com/office/drawing/2014/main" id="{DD078361-E832-425E-B2C7-1D40D98564A8}"/>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47CD0EA-5F5B-466E-8700-01E45A57C01D}"/>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4" name="TextBox 3">
            <a:extLst>
              <a:ext uri="{FF2B5EF4-FFF2-40B4-BE49-F238E27FC236}">
                <a16:creationId xmlns:a16="http://schemas.microsoft.com/office/drawing/2014/main" id="{BCA15ABC-929C-40B5-9847-84366D285E11}"/>
              </a:ext>
            </a:extLst>
          </p:cNvPr>
          <p:cNvSpPr txBox="1"/>
          <p:nvPr/>
        </p:nvSpPr>
        <p:spPr>
          <a:xfrm>
            <a:off x="4132087" y="5877159"/>
            <a:ext cx="7545806" cy="492443"/>
          </a:xfrm>
          <a:prstGeom prst="rect">
            <a:avLst/>
          </a:prstGeom>
          <a:noFill/>
        </p:spPr>
        <p:txBody>
          <a:bodyPr wrap="square" rtlCol="0">
            <a:spAutoFit/>
          </a:bodyPr>
          <a:lstStyle/>
          <a:p>
            <a:pPr algn="ctr"/>
            <a:r>
              <a:rPr lang="es-ES" sz="1400" dirty="0">
                <a:latin typeface="Calibri" panose="020F0502020204030204" pitchFamily="34" charset="0"/>
                <a:ea typeface="Calibri" panose="020F0502020204030204" pitchFamily="34" charset="0"/>
                <a:cs typeface="Times New Roman" panose="02020603050405020304" pitchFamily="18" charset="0"/>
              </a:rPr>
              <a:t>Para más información, visite: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https://www.mhanational.org/infografia-convivir-con-la-recuperacion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888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fade">
                                      <p:cBhvr>
                                        <p:cTn id="64" dur="1000"/>
                                        <p:tgtEl>
                                          <p:spTgt spid="3">
                                            <p:txEl>
                                              <p:pRg st="13" end="13"/>
                                            </p:txEl>
                                          </p:spTgt>
                                        </p:tgtEl>
                                      </p:cBhvr>
                                    </p:animEffect>
                                    <p:anim calcmode="lin" valueType="num">
                                      <p:cBhvr>
                                        <p:cTn id="6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Effect transition="in" filter="fade">
                                      <p:cBhvr>
                                        <p:cTn id="69" dur="1000"/>
                                        <p:tgtEl>
                                          <p:spTgt spid="3">
                                            <p:txEl>
                                              <p:pRg st="15" end="15"/>
                                            </p:txEl>
                                          </p:spTgt>
                                        </p:tgtEl>
                                      </p:cBhvr>
                                    </p:animEffect>
                                    <p:anim calcmode="lin" valueType="num">
                                      <p:cBhvr>
                                        <p:cTn id="70"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7B6D-2165-9B4D-BE98-6CCB22DF409A}"/>
              </a:ext>
            </a:extLst>
          </p:cNvPr>
          <p:cNvSpPr>
            <a:spLocks noGrp="1"/>
          </p:cNvSpPr>
          <p:nvPr>
            <p:ph type="title"/>
          </p:nvPr>
        </p:nvSpPr>
        <p:spPr>
          <a:xfrm>
            <a:off x="4399004" y="2103437"/>
            <a:ext cx="6954795" cy="1325563"/>
          </a:xfrm>
        </p:spPr>
        <p:txBody>
          <a:bodyPr/>
          <a:lstStyle/>
          <a:p>
            <a:r>
              <a:rPr lang="es-419" b="1" dirty="0">
                <a:solidFill>
                  <a:schemeClr val="bg1"/>
                </a:solidFill>
              </a:rPr>
              <a:t>Categoría: Salud Mental</a:t>
            </a:r>
          </a:p>
        </p:txBody>
      </p:sp>
    </p:spTree>
    <p:extLst>
      <p:ext uri="{BB962C8B-B14F-4D97-AF65-F5344CB8AC3E}">
        <p14:creationId xmlns:p14="http://schemas.microsoft.com/office/powerpoint/2010/main" val="2015628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132083" y="406594"/>
            <a:ext cx="7349249" cy="611588"/>
          </a:xfrm>
        </p:spPr>
        <p:txBody>
          <a:bodyPr>
            <a:normAutofit/>
          </a:bodyPr>
          <a:lstStyle/>
          <a:p>
            <a:pPr algn="ctr"/>
            <a:r>
              <a:rPr lang="en-US" sz="3000" b="1" dirty="0"/>
              <a:t>400 puntos </a:t>
            </a:r>
          </a:p>
        </p:txBody>
      </p:sp>
      <p:sp>
        <p:nvSpPr>
          <p:cNvPr id="3" name="TextBox 2">
            <a:extLst>
              <a:ext uri="{FF2B5EF4-FFF2-40B4-BE49-F238E27FC236}">
                <a16:creationId xmlns:a16="http://schemas.microsoft.com/office/drawing/2014/main" id="{98FDE046-CFA4-478B-A43F-032B5C98F2B8}"/>
              </a:ext>
            </a:extLst>
          </p:cNvPr>
          <p:cNvSpPr txBox="1"/>
          <p:nvPr/>
        </p:nvSpPr>
        <p:spPr>
          <a:xfrm>
            <a:off x="4132085" y="885071"/>
            <a:ext cx="7349247" cy="2000548"/>
          </a:xfrm>
          <a:prstGeom prst="rect">
            <a:avLst/>
          </a:prstGeom>
          <a:noFill/>
        </p:spPr>
        <p:txBody>
          <a:bodyPr wrap="square" rtlCol="0">
            <a:spAutoFit/>
          </a:bodyPr>
          <a:lstStyle/>
          <a:p>
            <a:pPr algn="ctr"/>
            <a:r>
              <a:rPr lang="es-419" b="1" dirty="0"/>
              <a:t>Nombra </a:t>
            </a:r>
            <a:r>
              <a:rPr lang="es-419" b="1" dirty="0">
                <a:latin typeface="Calibri" panose="020F0502020204030204" pitchFamily="34" charset="0"/>
                <a:ea typeface="Calibri" panose="020F0502020204030204" pitchFamily="34" charset="0"/>
                <a:cs typeface="Times New Roman" panose="02020603050405020304" pitchFamily="18" charset="0"/>
              </a:rPr>
              <a:t>5 factores que afectar</a:t>
            </a:r>
            <a:r>
              <a:rPr lang="es-419" b="1" dirty="0">
                <a:latin typeface="Calibri" panose="020F0502020204030204" pitchFamily="34" charset="0"/>
                <a:ea typeface="Calibri" panose="020F0502020204030204" pitchFamily="34" charset="0"/>
              </a:rPr>
              <a:t>á</a:t>
            </a:r>
            <a:r>
              <a:rPr lang="es-419" b="1" dirty="0">
                <a:latin typeface="Calibri" panose="020F0502020204030204" pitchFamily="34" charset="0"/>
                <a:ea typeface="Calibri" panose="020F0502020204030204" pitchFamily="34" charset="0"/>
                <a:cs typeface="Times New Roman" panose="02020603050405020304" pitchFamily="18" charset="0"/>
              </a:rPr>
              <a:t>n c</a:t>
            </a:r>
            <a:r>
              <a:rPr lang="es-419" b="1" dirty="0">
                <a:latin typeface="Calibri" panose="020F0502020204030204" pitchFamily="34" charset="0"/>
                <a:ea typeface="Calibri" panose="020F0502020204030204" pitchFamily="34" charset="0"/>
              </a:rPr>
              <a:t>u</a:t>
            </a:r>
            <a:r>
              <a:rPr lang="es-419" b="1" dirty="0">
                <a:latin typeface="Calibri" panose="020F0502020204030204" pitchFamily="34" charset="0"/>
                <a:ea typeface="Calibri" panose="020F0502020204030204" pitchFamily="34" charset="0"/>
                <a:cs typeface="Times New Roman" panose="02020603050405020304" pitchFamily="18" charset="0"/>
              </a:rPr>
              <a:t>antas debidas tomar</a:t>
            </a:r>
            <a:r>
              <a:rPr lang="es-419" b="1" dirty="0">
                <a:latin typeface="Calibri" panose="020F0502020204030204" pitchFamily="34" charset="0"/>
                <a:ea typeface="Calibri" panose="020F0502020204030204" pitchFamily="34" charset="0"/>
              </a:rPr>
              <a:t>á</a:t>
            </a:r>
            <a:r>
              <a:rPr lang="es-419" b="1" dirty="0">
                <a:latin typeface="Calibri" panose="020F0502020204030204" pitchFamily="34" charset="0"/>
                <a:ea typeface="Calibri" panose="020F0502020204030204" pitchFamily="34" charset="0"/>
                <a:cs typeface="Times New Roman" panose="02020603050405020304" pitchFamily="18" charset="0"/>
              </a:rPr>
              <a:t> para una resaca.</a:t>
            </a:r>
            <a:endParaRPr lang="es-419" dirty="0">
              <a:latin typeface="Calibri" panose="020F0502020204030204" pitchFamily="34" charset="0"/>
              <a:ea typeface="Calibri" panose="020F0502020204030204" pitchFamily="34" charset="0"/>
              <a:cs typeface="Times New Roman" panose="02020603050405020304" pitchFamily="18" charset="0"/>
            </a:endParaRPr>
          </a:p>
          <a:p>
            <a:pPr algn="ctr"/>
            <a:endParaRPr lang="es-419" sz="3600" b="1" dirty="0"/>
          </a:p>
          <a:p>
            <a:pPr algn="ctr"/>
            <a:r>
              <a:rPr lang="es-419" u="sng" dirty="0"/>
              <a:t>RESPUESTA</a:t>
            </a:r>
            <a:r>
              <a:rPr lang="es-419" dirty="0"/>
              <a:t>: Ve la lista abajo.</a:t>
            </a:r>
          </a:p>
          <a:p>
            <a:pPr algn="ctr"/>
            <a:endParaRPr lang="en-US" sz="1200" u="sng" dirty="0"/>
          </a:p>
          <a:p>
            <a:pPr algn="ctr"/>
            <a:r>
              <a:rPr lang="es-ES" sz="1200" i="1" dirty="0">
                <a:latin typeface="Calibri" panose="020F0502020204030204" pitchFamily="34" charset="0"/>
                <a:ea typeface="Calibri" panose="020F0502020204030204" pitchFamily="34" charset="0"/>
                <a:cs typeface="Times New Roman" panose="02020603050405020304" pitchFamily="18" charset="0"/>
              </a:rPr>
              <a:t>Para recibir puntos, la respuesta tiene que incluir 5 factores de esta lista, si no tienen 5 factores, reciben 0 puntos.   </a:t>
            </a:r>
            <a:endParaRPr lang="en-US" sz="1200" i="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p>
        </p:txBody>
      </p:sp>
      <p:grpSp>
        <p:nvGrpSpPr>
          <p:cNvPr id="8" name="Group 7">
            <a:extLst>
              <a:ext uri="{FF2B5EF4-FFF2-40B4-BE49-F238E27FC236}">
                <a16:creationId xmlns:a16="http://schemas.microsoft.com/office/drawing/2014/main" id="{C5A12DBA-971D-41CF-9304-147C850D90C2}"/>
              </a:ext>
            </a:extLst>
          </p:cNvPr>
          <p:cNvGrpSpPr/>
          <p:nvPr/>
        </p:nvGrpSpPr>
        <p:grpSpPr>
          <a:xfrm>
            <a:off x="5852599" y="1376876"/>
            <a:ext cx="3694734" cy="239565"/>
            <a:chOff x="6123062" y="2001461"/>
            <a:chExt cx="3694734" cy="239565"/>
          </a:xfrm>
        </p:grpSpPr>
        <p:pic>
          <p:nvPicPr>
            <p:cNvPr id="9" name="Content Placeholder 4" descr="A picture containing drawing&#10;&#10;Description automatically generated">
              <a:extLst>
                <a:ext uri="{FF2B5EF4-FFF2-40B4-BE49-F238E27FC236}">
                  <a16:creationId xmlns:a16="http://schemas.microsoft.com/office/drawing/2014/main" id="{D45F570A-85AB-48E5-9B90-CBA9278F58F4}"/>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10" name="Content Placeholder 4" descr="A picture containing drawing&#10;&#10;Description automatically generated">
              <a:extLst>
                <a:ext uri="{FF2B5EF4-FFF2-40B4-BE49-F238E27FC236}">
                  <a16:creationId xmlns:a16="http://schemas.microsoft.com/office/drawing/2014/main" id="{DD078361-E832-425E-B2C7-1D40D98564A8}"/>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47CD0EA-5F5B-466E-8700-01E45A57C01D}"/>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4" name="TextBox 3">
            <a:extLst>
              <a:ext uri="{FF2B5EF4-FFF2-40B4-BE49-F238E27FC236}">
                <a16:creationId xmlns:a16="http://schemas.microsoft.com/office/drawing/2014/main" id="{BCA15ABC-929C-40B5-9847-84366D285E11}"/>
              </a:ext>
            </a:extLst>
          </p:cNvPr>
          <p:cNvSpPr txBox="1"/>
          <p:nvPr/>
        </p:nvSpPr>
        <p:spPr>
          <a:xfrm>
            <a:off x="4132089" y="4290452"/>
            <a:ext cx="7349244" cy="1200329"/>
          </a:xfrm>
          <a:prstGeom prst="rect">
            <a:avLst/>
          </a:prstGeom>
          <a:noFill/>
        </p:spPr>
        <p:txBody>
          <a:bodyPr wrap="square" rtlCol="0">
            <a:spAutoFit/>
          </a:bodyPr>
          <a:lstStyle/>
          <a:p>
            <a:pPr algn="ctr"/>
            <a:r>
              <a:rPr lang="es-ES" sz="1200" dirty="0">
                <a:latin typeface="Calibri" panose="020F0502020204030204" pitchFamily="34" charset="0"/>
                <a:ea typeface="Calibri" panose="020F0502020204030204" pitchFamily="34" charset="0"/>
                <a:cs typeface="Times New Roman" panose="02020603050405020304" pitchFamily="18" charset="0"/>
              </a:rPr>
              <a:t>Varios factores pueden aumentar la capacidad que alguien se reseca. Por ejemplo, las mujeres tienen menos del enzima que metaboliza el alcohol, entonces el alcohol permanece en el torrente sanguíneo por más tiempo. Nuestro estado de ánimo mientras consumimos el alcohol también influencie, como sentimientos de enojo, miedo, y la soledad pueden acelerar discapacidad. Las bebidas energéticas cubren el efecto de alcohol, dándole creer a la persona que no est</a:t>
            </a:r>
            <a:r>
              <a:rPr lang="es-ES" sz="1200" dirty="0">
                <a:latin typeface="Calibri" panose="020F0502020204030204" pitchFamily="34" charset="0"/>
                <a:ea typeface="Calibri" panose="020F0502020204030204" pitchFamily="34" charset="0"/>
                <a:cs typeface="Calibri" panose="020F0502020204030204" pitchFamily="34" charset="0"/>
              </a:rPr>
              <a:t>á</a:t>
            </a:r>
            <a:r>
              <a:rPr lang="es-ES" sz="1200" dirty="0">
                <a:latin typeface="Calibri" panose="020F0502020204030204" pitchFamily="34" charset="0"/>
                <a:ea typeface="Calibri" panose="020F0502020204030204" pitchFamily="34" charset="0"/>
                <a:cs typeface="Times New Roman" panose="02020603050405020304" pitchFamily="18" charset="0"/>
              </a:rPr>
              <a:t> tan intoxicada y mezclando el alcohol (un depresor) con bebidas energéticas (un estimulante) puede provocar insuficiencia cardiaca.   </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401F4125-95EC-4261-8FA0-8D96500A0965}"/>
              </a:ext>
            </a:extLst>
          </p:cNvPr>
          <p:cNvSpPr txBox="1"/>
          <p:nvPr/>
        </p:nvSpPr>
        <p:spPr>
          <a:xfrm>
            <a:off x="4039677" y="2432794"/>
            <a:ext cx="7349246" cy="2862322"/>
          </a:xfrm>
          <a:prstGeom prst="rect">
            <a:avLst/>
          </a:prstGeom>
          <a:noFill/>
        </p:spPr>
        <p:txBody>
          <a:bodyPr wrap="square" numCol="2" rtlCol="0">
            <a:spAutoFit/>
          </a:bodyPr>
          <a:lstStyle/>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El tamaño y composición corporal </a:t>
            </a:r>
          </a:p>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Salud general </a:t>
            </a:r>
          </a:p>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Qué y cuanto comieron recientemente </a:t>
            </a:r>
          </a:p>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Deshidratación leve </a:t>
            </a:r>
          </a:p>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Porcentaje de contenido de alcohol en las bebidas consumidas </a:t>
            </a:r>
          </a:p>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El índice y cantidad de consumo  </a:t>
            </a:r>
          </a:p>
          <a:p>
            <a:pPr marL="800100" lvl="1" indent="-342900">
              <a:buFont typeface="Symbol" panose="05050102010706020507" pitchFamily="18" charset="2"/>
              <a:buChar char=""/>
            </a:pPr>
            <a:endParaRPr lang="es-419" sz="1200" dirty="0">
              <a:solidFill>
                <a:prstClr val="black"/>
              </a:solidFill>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s-419" sz="1200" dirty="0">
              <a:solidFill>
                <a:prstClr val="black"/>
              </a:solidFill>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s-419" sz="1200" dirty="0">
              <a:solidFill>
                <a:prstClr val="black"/>
              </a:solidFill>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s-419" sz="1200" dirty="0">
              <a:solidFill>
                <a:prstClr val="black"/>
              </a:solidFill>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s-419" sz="1200" dirty="0">
              <a:solidFill>
                <a:prstClr val="black"/>
              </a:solidFill>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s-419" sz="1200" dirty="0">
              <a:solidFill>
                <a:prstClr val="black"/>
              </a:solidFill>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s-419" sz="1200" dirty="0">
              <a:solidFill>
                <a:prstClr val="black"/>
              </a:solidFill>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s-419" sz="1200" dirty="0">
              <a:solidFill>
                <a:prstClr val="black"/>
              </a:solidFill>
              <a:latin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Origen étnico</a:t>
            </a:r>
          </a:p>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Género </a:t>
            </a:r>
          </a:p>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Hormonas</a:t>
            </a:r>
          </a:p>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Interrupción del sueño </a:t>
            </a:r>
          </a:p>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Nuestro estado de ánimo </a:t>
            </a:r>
          </a:p>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Mezclando el alcohol con bebidas energéticas o gaseosas   </a:t>
            </a:r>
          </a:p>
          <a:p>
            <a:pPr marL="800100" lvl="1" indent="-342900">
              <a:buFont typeface="Symbol" panose="05050102010706020507" pitchFamily="18" charset="2"/>
              <a:buChar char=""/>
            </a:pPr>
            <a:r>
              <a:rPr lang="es-419" sz="1200" dirty="0">
                <a:solidFill>
                  <a:prstClr val="black"/>
                </a:solidFill>
                <a:latin typeface="Calibri" panose="020F0502020204030204" pitchFamily="34" charset="0"/>
                <a:cs typeface="Times New Roman" panose="02020603050405020304" pitchFamily="18" charset="0"/>
              </a:rPr>
              <a:t>Mezclando el alcohol con otras drogas </a:t>
            </a:r>
          </a:p>
        </p:txBody>
      </p:sp>
    </p:spTree>
    <p:extLst>
      <p:ext uri="{BB962C8B-B14F-4D97-AF65-F5344CB8AC3E}">
        <p14:creationId xmlns:p14="http://schemas.microsoft.com/office/powerpoint/2010/main" val="39765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132086" y="406594"/>
            <a:ext cx="7545805" cy="611588"/>
          </a:xfrm>
        </p:spPr>
        <p:txBody>
          <a:bodyPr>
            <a:normAutofit/>
          </a:bodyPr>
          <a:lstStyle/>
          <a:p>
            <a:pPr algn="ctr"/>
            <a:r>
              <a:rPr lang="en-US" sz="3200" b="1" dirty="0"/>
              <a:t>400 puntos </a:t>
            </a:r>
          </a:p>
        </p:txBody>
      </p:sp>
      <p:sp>
        <p:nvSpPr>
          <p:cNvPr id="3" name="TextBox 2">
            <a:extLst>
              <a:ext uri="{FF2B5EF4-FFF2-40B4-BE49-F238E27FC236}">
                <a16:creationId xmlns:a16="http://schemas.microsoft.com/office/drawing/2014/main" id="{98FDE046-CFA4-478B-A43F-032B5C98F2B8}"/>
              </a:ext>
            </a:extLst>
          </p:cNvPr>
          <p:cNvSpPr txBox="1"/>
          <p:nvPr/>
        </p:nvSpPr>
        <p:spPr>
          <a:xfrm>
            <a:off x="4132088" y="916359"/>
            <a:ext cx="7545805" cy="4624343"/>
          </a:xfrm>
          <a:prstGeom prst="rect">
            <a:avLst/>
          </a:prstGeom>
          <a:noFill/>
        </p:spPr>
        <p:txBody>
          <a:bodyPr wrap="square" rtlCol="0">
            <a:spAutoFit/>
          </a:bodyPr>
          <a:lstStyle/>
          <a:p>
            <a:pPr algn="ctr"/>
            <a:r>
              <a:rPr lang="es-419" sz="2200" b="1" dirty="0"/>
              <a:t>Nombra </a:t>
            </a:r>
            <a:r>
              <a:rPr lang="es-419" sz="2400" b="1" dirty="0">
                <a:latin typeface="Calibri" panose="020F0502020204030204" pitchFamily="34" charset="0"/>
                <a:ea typeface="Calibri" panose="020F0502020204030204" pitchFamily="34" charset="0"/>
                <a:cs typeface="Times New Roman" panose="02020603050405020304" pitchFamily="18" charset="0"/>
              </a:rPr>
              <a:t>cuatro ejemplos de una droga opioide</a:t>
            </a:r>
            <a:r>
              <a:rPr lang="es-419" sz="2400" dirty="0">
                <a:latin typeface="Calibri" panose="020F0502020204030204" pitchFamily="34" charset="0"/>
                <a:ea typeface="Calibri" panose="020F0502020204030204" pitchFamily="34" charset="0"/>
                <a:cs typeface="Times New Roman" panose="02020603050405020304" pitchFamily="18" charset="0"/>
              </a:rPr>
              <a:t>. </a:t>
            </a:r>
            <a:endParaRPr lang="es-419" sz="2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s-419" sz="2400" b="1" dirty="0"/>
          </a:p>
          <a:p>
            <a:pPr algn="ctr"/>
            <a:endParaRPr lang="es-419" sz="1050" b="1" dirty="0"/>
          </a:p>
          <a:p>
            <a:pPr algn="ctr"/>
            <a:r>
              <a:rPr lang="es-419" sz="2000" u="sng" dirty="0"/>
              <a:t>RESPUESTA</a:t>
            </a:r>
            <a:r>
              <a:rPr lang="es-419" sz="2000" dirty="0"/>
              <a:t>: Ve la lista abajo.</a:t>
            </a:r>
            <a:br>
              <a:rPr lang="es-419" sz="2000" dirty="0"/>
            </a:br>
            <a:endParaRPr lang="es-419" sz="800" u="sng" dirty="0"/>
          </a:p>
          <a:p>
            <a:pPr algn="ctr"/>
            <a:r>
              <a:rPr lang="es-419" sz="1600" i="1" dirty="0">
                <a:latin typeface="Calibri" panose="020F0502020204030204" pitchFamily="34" charset="0"/>
                <a:ea typeface="Calibri" panose="020F0502020204030204" pitchFamily="34" charset="0"/>
                <a:cs typeface="Times New Roman" panose="02020603050405020304" pitchFamily="18" charset="0"/>
              </a:rPr>
              <a:t>Para recibir puntos, la respuesta tiene que contener 4 de estas drogas, si no, cuenta como 0 puntos.  </a:t>
            </a:r>
          </a:p>
          <a:p>
            <a:pPr algn="ctr"/>
            <a:endParaRPr lang="es-419" sz="1000" i="1" u="sng" dirty="0"/>
          </a:p>
          <a:p>
            <a:pPr marL="800100" lvl="1" indent="-342900">
              <a:buFont typeface="Symbol" panose="05050102010706020507" pitchFamily="18" charset="2"/>
              <a:buChar char=""/>
            </a:pPr>
            <a:r>
              <a:rPr lang="es-419" sz="1600" dirty="0">
                <a:latin typeface="Calibri" panose="020F0502020204030204" pitchFamily="34" charset="0"/>
                <a:cs typeface="Times New Roman" panose="02020603050405020304" pitchFamily="18" charset="0"/>
              </a:rPr>
              <a:t>La heroína</a:t>
            </a:r>
          </a:p>
          <a:p>
            <a:pPr marL="800100" lvl="1" indent="-342900">
              <a:buFont typeface="Symbol" panose="05050102010706020507" pitchFamily="18" charset="2"/>
              <a:buChar char=""/>
            </a:pPr>
            <a:r>
              <a:rPr lang="es-419" sz="1600" dirty="0">
                <a:latin typeface="Calibri" panose="020F0502020204030204" pitchFamily="34" charset="0"/>
                <a:cs typeface="Times New Roman" panose="02020603050405020304" pitchFamily="18" charset="0"/>
              </a:rPr>
              <a:t>La hidrocodona (</a:t>
            </a:r>
            <a:r>
              <a:rPr lang="es-419" sz="1600" dirty="0" err="1">
                <a:latin typeface="Calibri" panose="020F0502020204030204" pitchFamily="34" charset="0"/>
                <a:cs typeface="Times New Roman" panose="02020603050405020304" pitchFamily="18" charset="0"/>
              </a:rPr>
              <a:t>Vicodin</a:t>
            </a:r>
            <a:r>
              <a:rPr lang="es-419" sz="1600" dirty="0">
                <a:latin typeface="Calibri" panose="020F0502020204030204" pitchFamily="34" charset="0"/>
                <a:cs typeface="Times New Roman" panose="02020603050405020304" pitchFamily="18" charset="0"/>
              </a:rPr>
              <a:t>)</a:t>
            </a:r>
          </a:p>
          <a:p>
            <a:pPr marL="800100" lvl="1" indent="-342900">
              <a:buFont typeface="Symbol" panose="05050102010706020507" pitchFamily="18" charset="2"/>
              <a:buChar char=""/>
            </a:pPr>
            <a:r>
              <a:rPr lang="es-419" sz="1600" dirty="0">
                <a:latin typeface="Calibri" panose="020F0502020204030204" pitchFamily="34" charset="0"/>
                <a:cs typeface="Times New Roman" panose="02020603050405020304" pitchFamily="18" charset="0"/>
              </a:rPr>
              <a:t>La oxicodona (</a:t>
            </a:r>
            <a:r>
              <a:rPr lang="es-419" sz="1600" dirty="0" err="1">
                <a:latin typeface="Calibri" panose="020F0502020204030204" pitchFamily="34" charset="0"/>
                <a:cs typeface="Times New Roman" panose="02020603050405020304" pitchFamily="18" charset="0"/>
              </a:rPr>
              <a:t>Oxycontin</a:t>
            </a:r>
            <a:r>
              <a:rPr lang="es-419" sz="1600" dirty="0">
                <a:latin typeface="Calibri" panose="020F0502020204030204" pitchFamily="34" charset="0"/>
                <a:cs typeface="Times New Roman" panose="02020603050405020304" pitchFamily="18" charset="0"/>
              </a:rPr>
              <a:t>, Percocet)</a:t>
            </a:r>
          </a:p>
          <a:p>
            <a:pPr marL="800100" lvl="1" indent="-342900">
              <a:buFont typeface="Symbol" panose="05050102010706020507" pitchFamily="18" charset="2"/>
              <a:buChar char=""/>
            </a:pPr>
            <a:r>
              <a:rPr lang="es-419" sz="1600" dirty="0">
                <a:latin typeface="Calibri" panose="020F0502020204030204" pitchFamily="34" charset="0"/>
                <a:cs typeface="Times New Roman" panose="02020603050405020304" pitchFamily="18" charset="0"/>
              </a:rPr>
              <a:t>La </a:t>
            </a:r>
            <a:r>
              <a:rPr lang="es-419" sz="1600" dirty="0" err="1">
                <a:latin typeface="Calibri" panose="020F0502020204030204" pitchFamily="34" charset="0"/>
                <a:cs typeface="Times New Roman" panose="02020603050405020304" pitchFamily="18" charset="0"/>
              </a:rPr>
              <a:t>oximorfona</a:t>
            </a:r>
            <a:r>
              <a:rPr lang="es-419" sz="1600" dirty="0">
                <a:latin typeface="Calibri" panose="020F0502020204030204" pitchFamily="34" charset="0"/>
                <a:cs typeface="Times New Roman" panose="02020603050405020304" pitchFamily="18" charset="0"/>
              </a:rPr>
              <a:t> (</a:t>
            </a:r>
            <a:r>
              <a:rPr lang="es-419" sz="1600" dirty="0" err="1">
                <a:latin typeface="Calibri" panose="020F0502020204030204" pitchFamily="34" charset="0"/>
                <a:cs typeface="Times New Roman" panose="02020603050405020304" pitchFamily="18" charset="0"/>
              </a:rPr>
              <a:t>Opana</a:t>
            </a:r>
            <a:r>
              <a:rPr lang="es-419" sz="1600" dirty="0">
                <a:latin typeface="Calibri" panose="020F0502020204030204" pitchFamily="34" charset="0"/>
                <a:cs typeface="Times New Roman" panose="02020603050405020304" pitchFamily="18" charset="0"/>
              </a:rPr>
              <a:t>) </a:t>
            </a:r>
          </a:p>
          <a:p>
            <a:pPr marL="800100" lvl="1" indent="-342900">
              <a:buFont typeface="Symbol" panose="05050102010706020507" pitchFamily="18" charset="2"/>
              <a:buChar char=""/>
            </a:pPr>
            <a:r>
              <a:rPr lang="es-419" sz="1600" dirty="0">
                <a:latin typeface="Calibri" panose="020F0502020204030204" pitchFamily="34" charset="0"/>
                <a:cs typeface="Times New Roman" panose="02020603050405020304" pitchFamily="18" charset="0"/>
              </a:rPr>
              <a:t>La morfina (</a:t>
            </a:r>
            <a:r>
              <a:rPr lang="es-419" sz="1600" dirty="0" err="1">
                <a:latin typeface="Calibri" panose="020F0502020204030204" pitchFamily="34" charset="0"/>
                <a:cs typeface="Times New Roman" panose="02020603050405020304" pitchFamily="18" charset="0"/>
              </a:rPr>
              <a:t>Kadian</a:t>
            </a:r>
            <a:r>
              <a:rPr lang="es-419" sz="1600" dirty="0">
                <a:latin typeface="Calibri" panose="020F0502020204030204" pitchFamily="34" charset="0"/>
                <a:cs typeface="Times New Roman" panose="02020603050405020304" pitchFamily="18" charset="0"/>
              </a:rPr>
              <a:t>, </a:t>
            </a:r>
            <a:r>
              <a:rPr lang="es-419" sz="1600" dirty="0" err="1">
                <a:latin typeface="Calibri" panose="020F0502020204030204" pitchFamily="34" charset="0"/>
                <a:cs typeface="Times New Roman" panose="02020603050405020304" pitchFamily="18" charset="0"/>
              </a:rPr>
              <a:t>Avinza</a:t>
            </a:r>
            <a:r>
              <a:rPr lang="es-419" sz="1600" dirty="0">
                <a:latin typeface="Calibri" panose="020F0502020204030204" pitchFamily="34" charset="0"/>
                <a:cs typeface="Times New Roman" panose="02020603050405020304" pitchFamily="18" charset="0"/>
              </a:rPr>
              <a:t>)</a:t>
            </a:r>
          </a:p>
          <a:p>
            <a:pPr marL="800100" lvl="1" indent="-342900">
              <a:buFont typeface="Symbol" panose="05050102010706020507" pitchFamily="18" charset="2"/>
              <a:buChar char=""/>
            </a:pPr>
            <a:r>
              <a:rPr lang="es-419" sz="1600" dirty="0">
                <a:latin typeface="Calibri" panose="020F0502020204030204" pitchFamily="34" charset="0"/>
                <a:cs typeface="Times New Roman" panose="02020603050405020304" pitchFamily="18" charset="0"/>
              </a:rPr>
              <a:t>La codeína</a:t>
            </a:r>
          </a:p>
          <a:p>
            <a:pPr marL="800100" lvl="1" indent="-342900">
              <a:buFont typeface="Symbol" panose="05050102010706020507" pitchFamily="18" charset="2"/>
              <a:buChar char=""/>
            </a:pPr>
            <a:r>
              <a:rPr lang="es-419" sz="1600" dirty="0">
                <a:latin typeface="Calibri" panose="020F0502020204030204" pitchFamily="34" charset="0"/>
                <a:cs typeface="Times New Roman" panose="02020603050405020304" pitchFamily="18" charset="0"/>
              </a:rPr>
              <a:t>El fentanilo</a:t>
            </a:r>
          </a:p>
          <a:p>
            <a:pPr marR="0" lvl="0">
              <a:spcBef>
                <a:spcPts val="0"/>
              </a:spcBef>
              <a:spcAft>
                <a:spcPts val="0"/>
              </a:spcAft>
            </a:pPr>
            <a:endParaRPr lang="es-419" sz="1200" dirty="0"/>
          </a:p>
          <a:p>
            <a:pPr algn="ctr"/>
            <a:r>
              <a:rPr lang="es-419" sz="1400" dirty="0">
                <a:latin typeface="Calibri" panose="020F0502020204030204" pitchFamily="34" charset="0"/>
                <a:ea typeface="Calibri" panose="020F0502020204030204" pitchFamily="34" charset="0"/>
                <a:cs typeface="Times New Roman" panose="02020603050405020304" pitchFamily="18" charset="0"/>
              </a:rPr>
              <a:t>En 2017, más de 70,000 personas se murieron de una sobredosis de droga, haciéndolo una causa de muerte principal de las muertes por lesión en los Estados Unidos. De esas muertes, casi 68% incluía un opioide de receta o ilícita.  </a:t>
            </a:r>
            <a:endParaRPr lang="es-419" sz="1400" dirty="0"/>
          </a:p>
        </p:txBody>
      </p:sp>
      <p:grpSp>
        <p:nvGrpSpPr>
          <p:cNvPr id="8" name="Group 7">
            <a:extLst>
              <a:ext uri="{FF2B5EF4-FFF2-40B4-BE49-F238E27FC236}">
                <a16:creationId xmlns:a16="http://schemas.microsoft.com/office/drawing/2014/main" id="{C5A12DBA-971D-41CF-9304-147C850D90C2}"/>
              </a:ext>
            </a:extLst>
          </p:cNvPr>
          <p:cNvGrpSpPr/>
          <p:nvPr/>
        </p:nvGrpSpPr>
        <p:grpSpPr>
          <a:xfrm>
            <a:off x="5852599" y="1527947"/>
            <a:ext cx="3694734" cy="239565"/>
            <a:chOff x="6123062" y="2001461"/>
            <a:chExt cx="3694734" cy="239565"/>
          </a:xfrm>
        </p:grpSpPr>
        <p:pic>
          <p:nvPicPr>
            <p:cNvPr id="9" name="Content Placeholder 4" descr="A picture containing drawing&#10;&#10;Description automatically generated">
              <a:extLst>
                <a:ext uri="{FF2B5EF4-FFF2-40B4-BE49-F238E27FC236}">
                  <a16:creationId xmlns:a16="http://schemas.microsoft.com/office/drawing/2014/main" id="{D45F570A-85AB-48E5-9B90-CBA9278F58F4}"/>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10" name="Content Placeholder 4" descr="A picture containing drawing&#10;&#10;Description automatically generated">
              <a:extLst>
                <a:ext uri="{FF2B5EF4-FFF2-40B4-BE49-F238E27FC236}">
                  <a16:creationId xmlns:a16="http://schemas.microsoft.com/office/drawing/2014/main" id="{DD078361-E832-425E-B2C7-1D40D98564A8}"/>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47CD0EA-5F5B-466E-8700-01E45A57C01D}"/>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4" name="TextBox 3">
            <a:extLst>
              <a:ext uri="{FF2B5EF4-FFF2-40B4-BE49-F238E27FC236}">
                <a16:creationId xmlns:a16="http://schemas.microsoft.com/office/drawing/2014/main" id="{BCA15ABC-929C-40B5-9847-84366D285E11}"/>
              </a:ext>
            </a:extLst>
          </p:cNvPr>
          <p:cNvSpPr txBox="1"/>
          <p:nvPr/>
        </p:nvSpPr>
        <p:spPr>
          <a:xfrm>
            <a:off x="4132088" y="5852741"/>
            <a:ext cx="7545804" cy="523220"/>
          </a:xfrm>
          <a:prstGeom prst="rect">
            <a:avLst/>
          </a:prstGeom>
          <a:noFill/>
        </p:spPr>
        <p:txBody>
          <a:bodyPr wrap="square" rtlCol="0">
            <a:spAutoFit/>
          </a:bodyPr>
          <a:lstStyle/>
          <a:p>
            <a:pPr algn="ctr"/>
            <a:r>
              <a:rPr lang="es-ES" sz="1400" dirty="0">
                <a:latin typeface="Calibri" panose="020F0502020204030204" pitchFamily="34" charset="0"/>
                <a:ea typeface="Calibri" panose="020F0502020204030204" pitchFamily="34" charset="0"/>
                <a:cs typeface="Times New Roman" panose="02020603050405020304" pitchFamily="18" charset="0"/>
              </a:rPr>
              <a:t>Para más información sobre los opioides, visite: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https://www.cdc.gov/spanish/signosvitales/prescription-drug-overdoses.html</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79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14" end="14"/>
                                            </p:txEl>
                                          </p:spTgt>
                                        </p:tgtEl>
                                        <p:attrNameLst>
                                          <p:attrName>style.visibility</p:attrName>
                                        </p:attrNameLst>
                                      </p:cBhvr>
                                      <p:to>
                                        <p:strVal val="visible"/>
                                      </p:to>
                                    </p:set>
                                    <p:animEffect transition="in" filter="fade">
                                      <p:cBhvr>
                                        <p:cTn id="66" dur="1000"/>
                                        <p:tgtEl>
                                          <p:spTgt spid="3">
                                            <p:txEl>
                                              <p:pRg st="14" end="14"/>
                                            </p:txEl>
                                          </p:spTgt>
                                        </p:tgtEl>
                                      </p:cBhvr>
                                    </p:animEffect>
                                    <p:anim calcmode="lin" valueType="num">
                                      <p:cBhvr>
                                        <p:cTn id="6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549758" y="500062"/>
            <a:ext cx="6598508" cy="1325563"/>
          </a:xfrm>
        </p:spPr>
        <p:txBody>
          <a:bodyPr>
            <a:normAutofit/>
          </a:bodyPr>
          <a:lstStyle/>
          <a:p>
            <a:pPr algn="ctr"/>
            <a:r>
              <a:rPr lang="en-US" sz="3200" b="1" dirty="0"/>
              <a:t>100 puntos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549758" y="1608340"/>
            <a:ext cx="6598508" cy="3641320"/>
          </a:xfrm>
        </p:spPr>
        <p:txBody>
          <a:bodyPr/>
          <a:lstStyle/>
          <a:p>
            <a:pPr marL="0" indent="0" algn="ctr">
              <a:buNone/>
            </a:pPr>
            <a:r>
              <a:rPr lang="es-ES" b="1" dirty="0"/>
              <a:t>¿Qué simboliza el listón color limón verde?</a:t>
            </a:r>
            <a:endParaRPr lang="en-US" dirty="0"/>
          </a:p>
          <a:p>
            <a:pPr marL="0" indent="0" algn="ctr">
              <a:buNone/>
            </a:pPr>
            <a:endParaRPr lang="es-ES" sz="3600" dirty="0"/>
          </a:p>
          <a:p>
            <a:pPr marL="0" indent="0" algn="ctr">
              <a:buNone/>
            </a:pPr>
            <a:r>
              <a:rPr lang="es-ES" u="sng" dirty="0"/>
              <a:t>RESPUESTA</a:t>
            </a:r>
            <a:r>
              <a:rPr lang="es-ES" dirty="0"/>
              <a:t>: El limón verde está ganando impulso como el color nacional de concienciación de la salud mental. ¡El usar el listón es una manera simple para demostrar nuestro apoyo colectivo de la salud mental!  </a:t>
            </a:r>
            <a:endParaRPr lang="en-US" dirty="0"/>
          </a:p>
          <a:p>
            <a:endParaRPr lang="en-US" dirty="0"/>
          </a:p>
        </p:txBody>
      </p:sp>
      <p:grpSp>
        <p:nvGrpSpPr>
          <p:cNvPr id="11" name="Group 10">
            <a:extLst>
              <a:ext uri="{FF2B5EF4-FFF2-40B4-BE49-F238E27FC236}">
                <a16:creationId xmlns:a16="http://schemas.microsoft.com/office/drawing/2014/main" id="{F858F133-B705-4CD3-BC64-054611DA5829}"/>
              </a:ext>
            </a:extLst>
          </p:cNvPr>
          <p:cNvGrpSpPr/>
          <p:nvPr/>
        </p:nvGrpSpPr>
        <p:grpSpPr>
          <a:xfrm>
            <a:off x="6022372" y="2379842"/>
            <a:ext cx="3653280" cy="205565"/>
            <a:chOff x="6227905" y="2793904"/>
            <a:chExt cx="3653280" cy="205565"/>
          </a:xfrm>
        </p:grpSpPr>
        <p:pic>
          <p:nvPicPr>
            <p:cNvPr id="12" name="Content Placeholder 4" descr="A picture containing room, drawing&#10;&#10;Description automatically generated">
              <a:extLst>
                <a:ext uri="{FF2B5EF4-FFF2-40B4-BE49-F238E27FC236}">
                  <a16:creationId xmlns:a16="http://schemas.microsoft.com/office/drawing/2014/main" id="{A118F705-D6D8-40E0-8278-2080A07CDD26}"/>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3" name="Content Placeholder 4" descr="A picture containing room, drawing&#10;&#10;Description automatically generated">
              <a:extLst>
                <a:ext uri="{FF2B5EF4-FFF2-40B4-BE49-F238E27FC236}">
                  <a16:creationId xmlns:a16="http://schemas.microsoft.com/office/drawing/2014/main" id="{54E579ED-3377-48D7-BBE1-FB55F3288585}"/>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4" name="Content Placeholder 4" descr="A picture containing room, drawing&#10;&#10;Description automatically generated">
              <a:extLst>
                <a:ext uri="{FF2B5EF4-FFF2-40B4-BE49-F238E27FC236}">
                  <a16:creationId xmlns:a16="http://schemas.microsoft.com/office/drawing/2014/main" id="{39730600-BA72-4D54-819A-D77B00586028}"/>
                </a:ext>
              </a:extLst>
            </p:cNvPr>
            <p:cNvPicPr>
              <a:picLocks noChangeAspect="1"/>
            </p:cNvPicPr>
            <p:nvPr/>
          </p:nvPicPr>
          <p:blipFill>
            <a:blip r:embed="rId4"/>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15394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750"/>
                                        <p:tgtEl>
                                          <p:spTgt spid="3">
                                            <p:txEl>
                                              <p:pRg st="2" end="2"/>
                                            </p:txEl>
                                          </p:spTgt>
                                        </p:tgtEl>
                                      </p:cBhvr>
                                    </p:animEffect>
                                    <p:anim calcmode="lin" valueType="num">
                                      <p:cBhvr>
                                        <p:cTn id="20"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359258" y="636636"/>
            <a:ext cx="7146942" cy="530227"/>
          </a:xfrm>
        </p:spPr>
        <p:txBody>
          <a:bodyPr>
            <a:normAutofit fontScale="90000"/>
          </a:bodyPr>
          <a:lstStyle/>
          <a:p>
            <a:pPr algn="ctr"/>
            <a:r>
              <a:rPr lang="en-US" sz="3200" b="1" dirty="0"/>
              <a:t>100 puntos</a:t>
            </a:r>
            <a:endParaRPr lang="en-US" sz="3200" dirty="0"/>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359258" y="1253329"/>
            <a:ext cx="7146942" cy="4351338"/>
          </a:xfrm>
        </p:spPr>
        <p:txBody>
          <a:bodyPr>
            <a:normAutofit fontScale="92500"/>
          </a:bodyPr>
          <a:lstStyle/>
          <a:p>
            <a:pPr marL="0" indent="0" algn="ctr">
              <a:buNone/>
            </a:pPr>
            <a:r>
              <a:rPr lang="es-ES" sz="2000" b="1" dirty="0"/>
              <a:t>Eventos traumáticos como un accidente, asalto, combate militar o catástrofe natural pueden tener un efecto de largo plazo en la salud mental. Muchas personas tendrán consecuencias de corto plazo después de eventos graves, sin embargo, ¿algunos desarrollarán síntomas de largo plazo que pueden resultar en diagnóstico de qué?   </a:t>
            </a:r>
          </a:p>
          <a:p>
            <a:pPr marL="0" indent="0" algn="ctr">
              <a:buNone/>
            </a:pPr>
            <a:endParaRPr lang="es-ES" sz="2000" b="1" dirty="0"/>
          </a:p>
          <a:p>
            <a:pPr marL="0" indent="0" algn="ctr">
              <a:buNone/>
            </a:pPr>
            <a:endParaRPr lang="es-ES" sz="2000" b="1" dirty="0"/>
          </a:p>
          <a:p>
            <a:pPr marL="0" indent="0" algn="ctr">
              <a:buNone/>
            </a:pPr>
            <a:r>
              <a:rPr lang="es-ES" sz="2000" u="sng" dirty="0"/>
              <a:t>RESPUESTA</a:t>
            </a:r>
            <a:r>
              <a:rPr lang="es-ES" sz="2000" dirty="0"/>
              <a:t>: Trastorno de estrés postraumático (TEPT) </a:t>
            </a:r>
            <a:endParaRPr lang="en-US" sz="2000" dirty="0"/>
          </a:p>
          <a:p>
            <a:pPr algn="ctr"/>
            <a:endParaRPr lang="en-US" sz="2000" dirty="0"/>
          </a:p>
          <a:p>
            <a:pPr marL="0" indent="0" algn="ctr">
              <a:buNone/>
            </a:pPr>
            <a:r>
              <a:rPr lang="es-ES" sz="2000" dirty="0"/>
              <a:t>El TEPT afecta aproximadamente 9 millones de adultos en los Estados Unidos. Un mito común es que solamente los que han estado en el combate militar son afectados por el TEPT. En realidad, cualquier persona que ha vivido un evento traumático puede desarrollar el TEPT. </a:t>
            </a:r>
            <a:endParaRPr lang="en-US" sz="2000" dirty="0"/>
          </a:p>
          <a:p>
            <a:pPr marL="0" indent="0" algn="ctr">
              <a:buNone/>
            </a:pPr>
            <a:endParaRPr lang="en-US" sz="2000" dirty="0"/>
          </a:p>
          <a:p>
            <a:pPr marL="0" indent="0">
              <a:buNone/>
            </a:pPr>
            <a:endParaRPr lang="en-US" dirty="0"/>
          </a:p>
        </p:txBody>
      </p:sp>
      <p:grpSp>
        <p:nvGrpSpPr>
          <p:cNvPr id="7" name="Group 6">
            <a:extLst>
              <a:ext uri="{FF2B5EF4-FFF2-40B4-BE49-F238E27FC236}">
                <a16:creationId xmlns:a16="http://schemas.microsoft.com/office/drawing/2014/main" id="{BA3E0479-E46B-42BC-AB3B-9D499724D68F}"/>
              </a:ext>
            </a:extLst>
          </p:cNvPr>
          <p:cNvGrpSpPr/>
          <p:nvPr/>
        </p:nvGrpSpPr>
        <p:grpSpPr>
          <a:xfrm>
            <a:off x="6106089" y="3017868"/>
            <a:ext cx="3653280" cy="205565"/>
            <a:chOff x="6227905" y="2793904"/>
            <a:chExt cx="3653280" cy="205565"/>
          </a:xfrm>
        </p:grpSpPr>
        <p:pic>
          <p:nvPicPr>
            <p:cNvPr id="8" name="Content Placeholder 4" descr="A picture containing room, drawing&#10;&#10;Description automatically generated">
              <a:extLst>
                <a:ext uri="{FF2B5EF4-FFF2-40B4-BE49-F238E27FC236}">
                  <a16:creationId xmlns:a16="http://schemas.microsoft.com/office/drawing/2014/main" id="{458355FF-21CD-4E57-86C4-4A7D63C278CB}"/>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9" name="Content Placeholder 4" descr="A picture containing room, drawing&#10;&#10;Description automatically generated">
              <a:extLst>
                <a:ext uri="{FF2B5EF4-FFF2-40B4-BE49-F238E27FC236}">
                  <a16:creationId xmlns:a16="http://schemas.microsoft.com/office/drawing/2014/main" id="{AC26DD58-1C8E-4F70-BA30-6977F4FDC9F4}"/>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CCD4FFC9-9B2F-4FE1-AA6A-435A9414F0A8}"/>
                </a:ext>
              </a:extLst>
            </p:cNvPr>
            <p:cNvPicPr>
              <a:picLocks noChangeAspect="1"/>
            </p:cNvPicPr>
            <p:nvPr/>
          </p:nvPicPr>
          <p:blipFill>
            <a:blip r:embed="rId4"/>
            <a:stretch>
              <a:fillRect/>
            </a:stretch>
          </p:blipFill>
          <p:spPr>
            <a:xfrm>
              <a:off x="7936537" y="2793906"/>
              <a:ext cx="236017" cy="205563"/>
            </a:xfrm>
            <a:prstGeom prst="rect">
              <a:avLst/>
            </a:prstGeom>
          </p:spPr>
        </p:pic>
      </p:grpSp>
      <p:sp>
        <p:nvSpPr>
          <p:cNvPr id="12" name="TextBox 11">
            <a:extLst>
              <a:ext uri="{FF2B5EF4-FFF2-40B4-BE49-F238E27FC236}">
                <a16:creationId xmlns:a16="http://schemas.microsoft.com/office/drawing/2014/main" id="{A9AB8C41-FFE5-4C69-BF5F-2EE4B01A6EC1}"/>
              </a:ext>
            </a:extLst>
          </p:cNvPr>
          <p:cNvSpPr txBox="1"/>
          <p:nvPr/>
        </p:nvSpPr>
        <p:spPr>
          <a:xfrm>
            <a:off x="4359258" y="5823964"/>
            <a:ext cx="7146942" cy="738664"/>
          </a:xfrm>
          <a:prstGeom prst="rect">
            <a:avLst/>
          </a:prstGeom>
          <a:noFill/>
        </p:spPr>
        <p:txBody>
          <a:bodyPr wrap="square" rtlCol="0">
            <a:spAutoFit/>
          </a:bodyPr>
          <a:lstStyle/>
          <a:p>
            <a:pPr algn="ctr"/>
            <a:r>
              <a:rPr lang="es-ES" sz="1400" dirty="0"/>
              <a:t>Para más información sobre las señales, síntomas y tratamiento, visite: </a:t>
            </a:r>
            <a:r>
              <a:rPr lang="es-ES" sz="1400" u="sng" dirty="0">
                <a:hlinkClick r:id="rId5"/>
              </a:rPr>
              <a:t>https://www.nami.org/Support-Education/Diverse-Communities/Latino-Mental-Health/La-salud-mental-en-la-comunidad-latina</a:t>
            </a:r>
            <a:endParaRPr lang="en-US" sz="1400" dirty="0"/>
          </a:p>
        </p:txBody>
      </p:sp>
    </p:spTree>
    <p:extLst>
      <p:ext uri="{BB962C8B-B14F-4D97-AF65-F5344CB8AC3E}">
        <p14:creationId xmlns:p14="http://schemas.microsoft.com/office/powerpoint/2010/main" val="11723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035701" y="481351"/>
            <a:ext cx="7481846" cy="584775"/>
          </a:xfrm>
        </p:spPr>
        <p:txBody>
          <a:bodyPr>
            <a:normAutofit/>
          </a:bodyPr>
          <a:lstStyle/>
          <a:p>
            <a:pPr algn="ctr"/>
            <a:r>
              <a:rPr lang="en-US" sz="3200" b="1" dirty="0"/>
              <a:t>200 puntos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035700" y="1083266"/>
            <a:ext cx="7481847" cy="4801310"/>
          </a:xfrm>
        </p:spPr>
        <p:txBody>
          <a:bodyPr>
            <a:normAutofit/>
          </a:bodyPr>
          <a:lstStyle/>
          <a:p>
            <a:pPr marL="0" indent="0" algn="ctr">
              <a:buNone/>
            </a:pPr>
            <a:r>
              <a:rPr lang="es-ES" sz="2600" b="1" dirty="0"/>
              <a:t>¿Cuál es el término que se usa cuando alguien tiene un trastorno mental y un problema de alcohol o drogas al mismo tiempo? </a:t>
            </a:r>
          </a:p>
          <a:p>
            <a:pPr marL="0" indent="0" algn="ctr">
              <a:buNone/>
            </a:pPr>
            <a:endParaRPr lang="es-ES" sz="1400" b="1" dirty="0"/>
          </a:p>
          <a:p>
            <a:pPr marL="0" indent="0" algn="ctr">
              <a:buNone/>
            </a:pPr>
            <a:endParaRPr lang="es-ES" sz="1200" b="1" dirty="0"/>
          </a:p>
          <a:p>
            <a:pPr marL="0" indent="0" algn="ctr">
              <a:buNone/>
            </a:pPr>
            <a:r>
              <a:rPr lang="es-ES" sz="2400" u="sng" dirty="0"/>
              <a:t>RESPUESTA</a:t>
            </a:r>
            <a:endParaRPr lang="es-ES" sz="2400" dirty="0"/>
          </a:p>
          <a:p>
            <a:pPr marL="0" indent="0" algn="ctr">
              <a:buNone/>
            </a:pPr>
            <a:r>
              <a:rPr lang="es-ES" sz="2400" dirty="0"/>
              <a:t>Diagnóstico doble, también conocido como diagnóstico dual o comorbilidad</a:t>
            </a:r>
            <a:br>
              <a:rPr lang="es-ES" sz="2400" dirty="0"/>
            </a:br>
            <a:endParaRPr lang="en-US" sz="2000" dirty="0"/>
          </a:p>
          <a:p>
            <a:pPr marL="0" indent="0" algn="ctr">
              <a:buNone/>
            </a:pPr>
            <a:r>
              <a:rPr lang="es-ES" sz="1800" dirty="0"/>
              <a:t>En un año determinado, se calcula que 9.2 millones de adultos en los Estados Unidos tienen un trastorno mental y un problema de alcohol o drogas al mismo tiempo. Es importante tener presente que hay ayuda disponible y que es posible recuperarse. </a:t>
            </a:r>
            <a:endParaRPr lang="en-US" sz="1800" dirty="0"/>
          </a:p>
          <a:p>
            <a:pPr marL="0" indent="0">
              <a:buNone/>
            </a:pPr>
            <a:endParaRPr lang="en-US" dirty="0"/>
          </a:p>
        </p:txBody>
      </p:sp>
      <p:sp>
        <p:nvSpPr>
          <p:cNvPr id="8" name="TextBox 7">
            <a:extLst>
              <a:ext uri="{FF2B5EF4-FFF2-40B4-BE49-F238E27FC236}">
                <a16:creationId xmlns:a16="http://schemas.microsoft.com/office/drawing/2014/main" id="{6BEF635D-73B8-46E5-83DE-4B2D2CCA68E4}"/>
              </a:ext>
            </a:extLst>
          </p:cNvPr>
          <p:cNvSpPr txBox="1"/>
          <p:nvPr/>
        </p:nvSpPr>
        <p:spPr>
          <a:xfrm>
            <a:off x="4035701" y="5884575"/>
            <a:ext cx="7481847" cy="523220"/>
          </a:xfrm>
          <a:prstGeom prst="rect">
            <a:avLst/>
          </a:prstGeom>
          <a:noFill/>
        </p:spPr>
        <p:txBody>
          <a:bodyPr wrap="square" rtlCol="0">
            <a:spAutoFit/>
          </a:bodyPr>
          <a:lstStyle/>
          <a:p>
            <a:pPr algn="ctr"/>
            <a:r>
              <a:rPr lang="es-ES" sz="1400" dirty="0"/>
              <a:t>Para más información, visite: </a:t>
            </a:r>
            <a:r>
              <a:rPr lang="es-ES" sz="1400" u="sng" dirty="0">
                <a:hlinkClick r:id="rId4"/>
              </a:rPr>
              <a:t>https://www.nami.org/Support-Education/Diverse-Communities/Latino-Mental-Health/La-salud-mental-en-la-comunidad-latina</a:t>
            </a:r>
            <a:endParaRPr lang="en-US" sz="1400" dirty="0"/>
          </a:p>
        </p:txBody>
      </p:sp>
      <p:grpSp>
        <p:nvGrpSpPr>
          <p:cNvPr id="9" name="Group 8">
            <a:extLst>
              <a:ext uri="{FF2B5EF4-FFF2-40B4-BE49-F238E27FC236}">
                <a16:creationId xmlns:a16="http://schemas.microsoft.com/office/drawing/2014/main" id="{7DA37268-B996-419B-998A-4B479D3935A5}"/>
              </a:ext>
            </a:extLst>
          </p:cNvPr>
          <p:cNvGrpSpPr/>
          <p:nvPr/>
        </p:nvGrpSpPr>
        <p:grpSpPr>
          <a:xfrm>
            <a:off x="6008988" y="2515171"/>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0068CB97-16BA-4FF1-8C21-FA671E57651E}"/>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B7FDE5B0-9474-4347-B8AD-F23AD9BCB0C0}"/>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48ED6AC0-C609-4195-A687-C558CAC8615B}"/>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411654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654384" y="500063"/>
            <a:ext cx="6598508" cy="846138"/>
          </a:xfrm>
        </p:spPr>
        <p:txBody>
          <a:bodyPr>
            <a:normAutofit/>
          </a:bodyPr>
          <a:lstStyle/>
          <a:p>
            <a:pPr algn="ctr"/>
            <a:r>
              <a:rPr lang="en-US" sz="3200" b="1" dirty="0"/>
              <a:t>200 puntos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654383" y="1231901"/>
            <a:ext cx="6598508" cy="4636209"/>
          </a:xfrm>
        </p:spPr>
        <p:txBody>
          <a:bodyPr>
            <a:normAutofit fontScale="92500" lnSpcReduction="20000"/>
          </a:bodyPr>
          <a:lstStyle/>
          <a:p>
            <a:pPr marL="0" indent="0" algn="ctr">
              <a:buNone/>
            </a:pPr>
            <a:r>
              <a:rPr lang="es-ES" b="1" dirty="0"/>
              <a:t>Hay varias artistas latinas que han tenido sus propios retos con la salud mental y han hablado abiertamente sobre el tema. Nombra una de estas artistas. </a:t>
            </a:r>
          </a:p>
          <a:p>
            <a:pPr marL="0" indent="0" algn="ctr">
              <a:buNone/>
            </a:pPr>
            <a:endParaRPr lang="es-ES" b="1" dirty="0"/>
          </a:p>
          <a:p>
            <a:pPr marL="0" indent="0" algn="ctr">
              <a:buNone/>
            </a:pPr>
            <a:r>
              <a:rPr lang="es-ES" sz="2600" u="sng" dirty="0"/>
              <a:t>RESPUESTA</a:t>
            </a:r>
            <a:r>
              <a:rPr lang="es-ES" sz="2600" dirty="0"/>
              <a:t>: Ve la lista abajo.</a:t>
            </a:r>
            <a:endParaRPr lang="en-US" sz="2600" dirty="0"/>
          </a:p>
          <a:p>
            <a:pPr marL="0" indent="0" algn="ctr">
              <a:buNone/>
            </a:pPr>
            <a:endParaRPr lang="en-US" sz="1500" dirty="0"/>
          </a:p>
          <a:p>
            <a:pPr marL="0" indent="0" algn="ctr">
              <a:buNone/>
            </a:pPr>
            <a:r>
              <a:rPr lang="es-ES" sz="2200" i="1" dirty="0"/>
              <a:t>Para recibir puntos, la respuesta debe de ser una de las respuestas abajo. </a:t>
            </a:r>
            <a:endParaRPr lang="en-US" sz="2200" i="1" dirty="0"/>
          </a:p>
          <a:p>
            <a:pPr marL="0" indent="0">
              <a:buNone/>
            </a:pPr>
            <a:endParaRPr lang="en-US" sz="1500" dirty="0"/>
          </a:p>
          <a:p>
            <a:pPr lvl="1"/>
            <a:r>
              <a:rPr lang="es-419" dirty="0"/>
              <a:t>Gina Rodriguez</a:t>
            </a:r>
          </a:p>
          <a:p>
            <a:pPr lvl="1"/>
            <a:r>
              <a:rPr lang="es-419" dirty="0"/>
              <a:t>Eva </a:t>
            </a:r>
            <a:r>
              <a:rPr lang="es-419" dirty="0" err="1"/>
              <a:t>Langoria</a:t>
            </a:r>
            <a:endParaRPr lang="es-419" dirty="0"/>
          </a:p>
          <a:p>
            <a:pPr lvl="1"/>
            <a:r>
              <a:rPr lang="es-419" dirty="0"/>
              <a:t>Jennifer </a:t>
            </a:r>
            <a:r>
              <a:rPr lang="es-419" dirty="0" err="1"/>
              <a:t>Lopez</a:t>
            </a:r>
            <a:endParaRPr lang="es-419" dirty="0"/>
          </a:p>
          <a:p>
            <a:pPr lvl="1"/>
            <a:r>
              <a:rPr lang="es-419" dirty="0"/>
              <a:t>Salma Hayek</a:t>
            </a:r>
          </a:p>
          <a:p>
            <a:pPr marL="0" indent="0">
              <a:buNone/>
            </a:pPr>
            <a:endParaRPr lang="en-US" dirty="0"/>
          </a:p>
        </p:txBody>
      </p:sp>
      <p:grpSp>
        <p:nvGrpSpPr>
          <p:cNvPr id="8" name="Group 7">
            <a:extLst>
              <a:ext uri="{FF2B5EF4-FFF2-40B4-BE49-F238E27FC236}">
                <a16:creationId xmlns:a16="http://schemas.microsoft.com/office/drawing/2014/main" id="{51C23DB2-CFE4-4F1F-9045-66057DCA2569}"/>
              </a:ext>
            </a:extLst>
          </p:cNvPr>
          <p:cNvGrpSpPr/>
          <p:nvPr/>
        </p:nvGrpSpPr>
        <p:grpSpPr>
          <a:xfrm>
            <a:off x="6008988" y="2515171"/>
            <a:ext cx="3653280" cy="205565"/>
            <a:chOff x="6227905" y="2793904"/>
            <a:chExt cx="3653280" cy="205565"/>
          </a:xfrm>
        </p:grpSpPr>
        <p:pic>
          <p:nvPicPr>
            <p:cNvPr id="9" name="Content Placeholder 4" descr="A picture containing room, drawing&#10;&#10;Description automatically generated">
              <a:extLst>
                <a:ext uri="{FF2B5EF4-FFF2-40B4-BE49-F238E27FC236}">
                  <a16:creationId xmlns:a16="http://schemas.microsoft.com/office/drawing/2014/main" id="{2F491CBF-0FB6-4383-9848-55CACCC72740}"/>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26AD8DAF-68AC-4335-9B97-20812C2EAC02}"/>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F4156C5D-1E77-4AE1-A6F7-D3460BA0C131}"/>
                </a:ext>
              </a:extLst>
            </p:cNvPr>
            <p:cNvPicPr>
              <a:picLocks noChangeAspect="1"/>
            </p:cNvPicPr>
            <p:nvPr/>
          </p:nvPicPr>
          <p:blipFill>
            <a:blip r:embed="rId4"/>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368132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266800" y="512764"/>
            <a:ext cx="7296092" cy="668338"/>
          </a:xfrm>
        </p:spPr>
        <p:txBody>
          <a:bodyPr>
            <a:normAutofit/>
          </a:bodyPr>
          <a:lstStyle/>
          <a:p>
            <a:pPr algn="ctr"/>
            <a:r>
              <a:rPr lang="en-US" sz="3200" b="1" dirty="0"/>
              <a:t>200 puntos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266800" y="1168400"/>
            <a:ext cx="7296092" cy="4470399"/>
          </a:xfrm>
        </p:spPr>
        <p:txBody>
          <a:bodyPr>
            <a:normAutofit fontScale="92500" lnSpcReduction="20000"/>
          </a:bodyPr>
          <a:lstStyle/>
          <a:p>
            <a:pPr marL="0" indent="0" algn="ctr">
              <a:buNone/>
            </a:pPr>
            <a:r>
              <a:rPr lang="es-ES" sz="2200" b="1" dirty="0"/>
              <a:t>Los expertos sugieren incorporar actividades y prácticas de cinco dimensiones en tu rutina del autocuidado. Las cinco dimensiones incluyen: cuidado físico, cuidado psicológico, autocuidado espiritual, ________ y ________. </a:t>
            </a:r>
          </a:p>
          <a:p>
            <a:pPr marL="0" indent="0" algn="ctr">
              <a:buNone/>
            </a:pPr>
            <a:endParaRPr lang="es-ES" sz="2400" b="1" dirty="0"/>
          </a:p>
          <a:p>
            <a:pPr marL="0" indent="0" algn="ctr">
              <a:buNone/>
            </a:pPr>
            <a:endParaRPr lang="es-ES" sz="2400" b="1" dirty="0"/>
          </a:p>
          <a:p>
            <a:pPr marL="0" indent="0" algn="ctr">
              <a:buNone/>
            </a:pPr>
            <a:r>
              <a:rPr lang="es-ES" sz="2200" u="sng" dirty="0"/>
              <a:t>RESPUESTA</a:t>
            </a:r>
            <a:r>
              <a:rPr lang="es-ES" sz="2200" dirty="0"/>
              <a:t>: Autocuidado emocional y social</a:t>
            </a:r>
            <a:endParaRPr lang="en-US" sz="2200" dirty="0"/>
          </a:p>
          <a:p>
            <a:pPr marL="0" indent="0" algn="ctr">
              <a:buNone/>
            </a:pPr>
            <a:endParaRPr lang="en-US" sz="2400" dirty="0"/>
          </a:p>
          <a:p>
            <a:pPr marL="0" indent="0" algn="ctr">
              <a:buNone/>
            </a:pPr>
            <a:r>
              <a:rPr lang="es-ES" sz="1900" dirty="0"/>
              <a:t>Todos podemos sacar provecho de cuidarnos a nosotros mismos. El cuidado físico incluye la actividad física, el alimento sano, y dormir bien. Cuidado psicológico incluye los estímulos intelectuales y artísticos como leer un libro o armar una rompecabeza. El autocuidado espiritual involucra una conciencia con el mundo que nos rodea y se puede expresar con la religión, meditación, o el servicio comunitario. El autocuidado emocional incluye estar en sintonía y manejar los sentimientos de uno mismo a través de la terapia, escribir en un diario, o el escuchar música. Por último, el autocuidado social es interactuar con los demás de forma saludable.</a:t>
            </a:r>
            <a:endParaRPr lang="en-US" sz="1900" dirty="0"/>
          </a:p>
          <a:p>
            <a:pPr marL="0" indent="0">
              <a:buNone/>
            </a:pPr>
            <a:endParaRPr lang="en-US" sz="2400" dirty="0"/>
          </a:p>
        </p:txBody>
      </p:sp>
      <p:grpSp>
        <p:nvGrpSpPr>
          <p:cNvPr id="8" name="Group 7">
            <a:extLst>
              <a:ext uri="{FF2B5EF4-FFF2-40B4-BE49-F238E27FC236}">
                <a16:creationId xmlns:a16="http://schemas.microsoft.com/office/drawing/2014/main" id="{5F60E247-E607-4277-A19A-C93A90CFACC3}"/>
              </a:ext>
            </a:extLst>
          </p:cNvPr>
          <p:cNvGrpSpPr/>
          <p:nvPr/>
        </p:nvGrpSpPr>
        <p:grpSpPr>
          <a:xfrm>
            <a:off x="6088206" y="2412388"/>
            <a:ext cx="3653280" cy="205565"/>
            <a:chOff x="6227905" y="2793904"/>
            <a:chExt cx="3653280" cy="205565"/>
          </a:xfrm>
        </p:grpSpPr>
        <p:pic>
          <p:nvPicPr>
            <p:cNvPr id="9" name="Content Placeholder 4" descr="A picture containing room, drawing&#10;&#10;Description automatically generated">
              <a:extLst>
                <a:ext uri="{FF2B5EF4-FFF2-40B4-BE49-F238E27FC236}">
                  <a16:creationId xmlns:a16="http://schemas.microsoft.com/office/drawing/2014/main" id="{99682321-BBB5-4CDA-9112-83A5F540804E}"/>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22FC814E-BCC8-4749-A5F0-F14CDBF0FED0}"/>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53638A9F-3D37-4C2B-A3FE-E587E28170FE}"/>
                </a:ext>
              </a:extLst>
            </p:cNvPr>
            <p:cNvPicPr>
              <a:picLocks noChangeAspect="1"/>
            </p:cNvPicPr>
            <p:nvPr/>
          </p:nvPicPr>
          <p:blipFill>
            <a:blip r:embed="rId4"/>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40497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3" ma:contentTypeDescription="Create a new document." ma:contentTypeScope="" ma:versionID="d13b99165e810219fe7e200d1dd51f52">
  <xsd:schema xmlns:xsd="http://www.w3.org/2001/XMLSchema" xmlns:xs="http://www.w3.org/2001/XMLSchema" xmlns:p="http://schemas.microsoft.com/office/2006/metadata/properties" xmlns:ns2="bdde9dca-b655-4c82-9756-0719d4cc3ad5" xmlns:ns3="08b51a6c-15c5-468c-9d03-3812a6e79002" targetNamespace="http://schemas.microsoft.com/office/2006/metadata/properties" ma:root="true" ma:fieldsID="9922183058ed5006af19503639aceb5c" ns2:_="" ns3:_="">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9FF7D9-CFAE-4386-8344-FEE8C524897C}"/>
</file>

<file path=customXml/itemProps2.xml><?xml version="1.0" encoding="utf-8"?>
<ds:datastoreItem xmlns:ds="http://schemas.openxmlformats.org/officeDocument/2006/customXml" ds:itemID="{B1965918-4FAA-4549-A027-9A68449E22C6}">
  <ds:schemaRefs>
    <ds:schemaRef ds:uri="http://schemas.microsoft.com/office/2006/documentManagement/types"/>
    <ds:schemaRef ds:uri="http://www.w3.org/XML/1998/namespace"/>
    <ds:schemaRef ds:uri="2b6dc329-64e4-4813-bd57-2f44411c47db"/>
    <ds:schemaRef ds:uri="http://purl.org/dc/term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6CA64C37-FF5F-418E-B114-4CEE564AE4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10835</TotalTime>
  <Words>4618</Words>
  <Application>Microsoft Macintosh PowerPoint</Application>
  <PresentationFormat>Widescreen</PresentationFormat>
  <Paragraphs>427</Paragraphs>
  <Slides>41</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Symbol</vt:lpstr>
      <vt:lpstr>Office Theme</vt:lpstr>
      <vt:lpstr>Juego Virtual de Salud Mental</vt:lpstr>
      <vt:lpstr>Juego Virtual de Salud Mental</vt:lpstr>
      <vt:lpstr>PowerPoint Presentation</vt:lpstr>
      <vt:lpstr>Categoría: Salud Mental</vt:lpstr>
      <vt:lpstr>100 puntos</vt:lpstr>
      <vt:lpstr>100 puntos</vt:lpstr>
      <vt:lpstr>200 puntos</vt:lpstr>
      <vt:lpstr>200 puntos</vt:lpstr>
      <vt:lpstr>200 puntos</vt:lpstr>
      <vt:lpstr>300 puntos</vt:lpstr>
      <vt:lpstr>300 puntos</vt:lpstr>
      <vt:lpstr>300 puntos</vt:lpstr>
      <vt:lpstr>400 puntos</vt:lpstr>
      <vt:lpstr>400 puntos</vt:lpstr>
      <vt:lpstr>400 puntos</vt:lpstr>
      <vt:lpstr>400 puntos</vt:lpstr>
      <vt:lpstr>Categoría: La Prevención del Suicidio</vt:lpstr>
      <vt:lpstr>100 puntos</vt:lpstr>
      <vt:lpstr>100 puntos</vt:lpstr>
      <vt:lpstr>100 puntos</vt:lpstr>
      <vt:lpstr>100 puntos</vt:lpstr>
      <vt:lpstr>200 puntos</vt:lpstr>
      <vt:lpstr>200 puntos</vt:lpstr>
      <vt:lpstr>200 puntos</vt:lpstr>
      <vt:lpstr>300 puntos</vt:lpstr>
      <vt:lpstr>300 puntos</vt:lpstr>
      <vt:lpstr>400 puntos</vt:lpstr>
      <vt:lpstr>400 puntos</vt:lpstr>
      <vt:lpstr>Categoría: Uso de sustancias / La recuperación </vt:lpstr>
      <vt:lpstr>100 puntos </vt:lpstr>
      <vt:lpstr>100 puntos </vt:lpstr>
      <vt:lpstr>100 puntos </vt:lpstr>
      <vt:lpstr>200 puntos </vt:lpstr>
      <vt:lpstr>200 puntos </vt:lpstr>
      <vt:lpstr>300 puntos </vt:lpstr>
      <vt:lpstr>300 puntos </vt:lpstr>
      <vt:lpstr>300 puntos </vt:lpstr>
      <vt:lpstr>400 puntos </vt:lpstr>
      <vt:lpstr>400 puntos </vt:lpstr>
      <vt:lpstr>400 puntos </vt:lpstr>
      <vt:lpstr>400 puntos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Ballard</dc:creator>
  <cp:lastModifiedBy>Stephanie Ballard</cp:lastModifiedBy>
  <cp:revision>27</cp:revision>
  <dcterms:created xsi:type="dcterms:W3CDTF">2020-07-01T15:59:37Z</dcterms:created>
  <dcterms:modified xsi:type="dcterms:W3CDTF">2021-07-12T20:55:21Z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ies>
</file>