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3760" r:id="rId2"/>
    <p:sldMasterId id="2147483783" r:id="rId3"/>
    <p:sldMasterId id="2147483786" r:id="rId4"/>
    <p:sldMasterId id="2147483648" r:id="rId5"/>
    <p:sldMasterId id="2147483804" r:id="rId6"/>
    <p:sldMasterId id="2147483807" r:id="rId7"/>
    <p:sldMasterId id="2147483819" r:id="rId8"/>
    <p:sldMasterId id="2147483831" r:id="rId9"/>
    <p:sldMasterId id="2147483836" r:id="rId10"/>
  </p:sldMasterIdLst>
  <p:notesMasterIdLst>
    <p:notesMasterId r:id="rId38"/>
  </p:notesMasterIdLst>
  <p:sldIdLst>
    <p:sldId id="1117" r:id="rId11"/>
    <p:sldId id="968" r:id="rId12"/>
    <p:sldId id="1120" r:id="rId13"/>
    <p:sldId id="773" r:id="rId14"/>
    <p:sldId id="1126" r:id="rId15"/>
    <p:sldId id="1154" r:id="rId16"/>
    <p:sldId id="1151" r:id="rId17"/>
    <p:sldId id="1152" r:id="rId18"/>
    <p:sldId id="1148" r:id="rId19"/>
    <p:sldId id="1155" r:id="rId20"/>
    <p:sldId id="1156" r:id="rId21"/>
    <p:sldId id="1157" r:id="rId22"/>
    <p:sldId id="1158" r:id="rId23"/>
    <p:sldId id="1159" r:id="rId24"/>
    <p:sldId id="1160" r:id="rId25"/>
    <p:sldId id="1164" r:id="rId26"/>
    <p:sldId id="1161" r:id="rId27"/>
    <p:sldId id="1162" r:id="rId28"/>
    <p:sldId id="1143" r:id="rId29"/>
    <p:sldId id="1163" r:id="rId30"/>
    <p:sldId id="1168" r:id="rId31"/>
    <p:sldId id="1166" r:id="rId32"/>
    <p:sldId id="1063" r:id="rId33"/>
    <p:sldId id="1091" r:id="rId34"/>
    <p:sldId id="1014" r:id="rId35"/>
    <p:sldId id="1042" r:id="rId36"/>
    <p:sldId id="11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5" clrIdx="0">
    <p:extLst>
      <p:ext uri="{19B8F6BF-5375-455C-9EA6-DF929625EA0E}">
        <p15:presenceInfo xmlns:p15="http://schemas.microsoft.com/office/powerpoint/2012/main" userId="S::urn:spo:anon#adfef6950dcc33f6fd48685746d91f9f9e0f9e5af00353aefe3cbdf516e6ff5b::" providerId="AD"/>
      </p:ext>
    </p:extLst>
  </p:cmAuthor>
  <p:cmAuthor id="2" name="Stephanie Ballard" initials="SB" lastIdx="5" clrIdx="1">
    <p:extLst>
      <p:ext uri="{19B8F6BF-5375-455C-9EA6-DF929625EA0E}">
        <p15:presenceInfo xmlns:p15="http://schemas.microsoft.com/office/powerpoint/2012/main" userId="S::stephanie@yoursocialmarketer.com::c3419f60-15a0-465e-9bc6-9dca0a24cc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565D"/>
    <a:srgbClr val="118C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39" autoAdjust="0"/>
    <p:restoredTop sz="73562" autoAdjust="0"/>
  </p:normalViewPr>
  <p:slideViewPr>
    <p:cSldViewPr snapToGrid="0">
      <p:cViewPr>
        <p:scale>
          <a:sx n="107" d="100"/>
          <a:sy n="107" d="100"/>
        </p:scale>
        <p:origin x="-48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commentAuthors" Target="commentAuthor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527D4-D5F3-4A48-BB12-6E055B4BAB31}" type="datetimeFigureOut">
              <a:rPr lang="en-US" smtClean="0"/>
              <a:t>8/24/21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EA0F0-FA72-2941-BABF-BA5E6D383682}" type="slidenum">
              <a:rPr lang="en-US" smtClean="0"/>
              <a:t>‹#›</a:t>
            </a:fld>
            <a:endParaRPr lang="en-US"/>
          </a:p>
        </p:txBody>
      </p:sp>
    </p:spTree>
    <p:extLst>
      <p:ext uri="{BB962C8B-B14F-4D97-AF65-F5344CB8AC3E}">
        <p14:creationId xmlns:p14="http://schemas.microsoft.com/office/powerpoint/2010/main" val="316642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workplacementalhealth.org/" TargetMode="External"/><Relationship Id="rId3" Type="http://schemas.openxmlformats.org/officeDocument/2006/relationships/hyperlink" Target="https://www.sprc.org/" TargetMode="External"/><Relationship Id="rId7" Type="http://schemas.openxmlformats.org/officeDocument/2006/relationships/hyperlink" Target="https://www.sprc.org/resources-programs/managers-guide-suicide-postvention-workplace-10-action-steps-dealing-aftermath"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prc.org/resources-programs/role-co-workers-preventing-suicide-sprc-customized-information-series" TargetMode="External"/><Relationship Id="rId5" Type="http://schemas.openxmlformats.org/officeDocument/2006/relationships/hyperlink" Target="https://www.sprc.org/resources-programs/role-managers-preventing-suicide-sprc-customized-information-series" TargetMode="External"/><Relationship Id="rId4" Type="http://schemas.openxmlformats.org/officeDocument/2006/relationships/hyperlink" Target="https://www.sprc.org/settings/workplaces" TargetMode="External"/><Relationship Id="rId9" Type="http://schemas.openxmlformats.org/officeDocument/2006/relationships/hyperlink" Target="https://www.mhanational.org/workplac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A</a:t>
            </a:r>
            <a:r>
              <a:rPr lang="en-US" baseline="0" dirty="0"/>
              <a:t> </a:t>
            </a:r>
            <a:r>
              <a:rPr lang="en-US" dirty="0"/>
              <a:t>comprehensive</a:t>
            </a:r>
            <a:r>
              <a:rPr lang="en-US" baseline="0" dirty="0"/>
              <a:t> approach is a based on the public health model for addressing major health concerns</a:t>
            </a:r>
          </a:p>
          <a:p>
            <a:pPr marL="171450" indent="-171450">
              <a:buFont typeface="Arial" charset="0"/>
              <a:buChar char="•"/>
            </a:pPr>
            <a:r>
              <a:rPr lang="en-US" baseline="0" dirty="0"/>
              <a:t>It includes strategies that are upstream, midstream, and downstream </a:t>
            </a:r>
          </a:p>
          <a:p>
            <a:pPr marL="171450" indent="-171450">
              <a:buFont typeface="Arial" charset="0"/>
              <a:buChar char="•"/>
            </a:pPr>
            <a:r>
              <a:rPr lang="en-US" dirty="0"/>
              <a:t>From the classic public health</a:t>
            </a:r>
            <a:r>
              <a:rPr lang="en-US" baseline="0" dirty="0"/>
              <a:t> parable:</a:t>
            </a:r>
          </a:p>
          <a:p>
            <a:pPr marL="628650" lvl="1" indent="-171450">
              <a:buFont typeface="Arial" charset="0"/>
              <a:buChar char="•"/>
            </a:pPr>
            <a:r>
              <a:rPr lang="en-US" sz="1200" b="0" i="0" u="none" strike="noStrike" kern="1200" dirty="0">
                <a:solidFill>
                  <a:schemeClr val="tx1"/>
                </a:solidFill>
                <a:effectLst/>
                <a:latin typeface="+mn-lt"/>
                <a:ea typeface="+mn-ea"/>
                <a:cs typeface="+mn-cs"/>
              </a:rPr>
              <a:t>Imagine you’re standing on the edge of a river. Suddenly a flailing</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child floats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by. Without thinking, you dive in, grab the child, and swim to shore. Before you can recover another child comes floating by. You dive in and rescue her as well.</a:t>
            </a:r>
          </a:p>
          <a:p>
            <a:pPr marL="628650" lvl="1" indent="-171450">
              <a:buFont typeface="Arial" charset="0"/>
              <a:buChar char="•"/>
            </a:pPr>
            <a:r>
              <a:rPr lang="en-US" sz="1200" b="0" i="0" u="none" strike="noStrike" kern="1200" dirty="0">
                <a:solidFill>
                  <a:schemeClr val="tx1"/>
                </a:solidFill>
                <a:effectLst/>
                <a:latin typeface="+mn-lt"/>
                <a:ea typeface="+mn-ea"/>
                <a:cs typeface="+mn-cs"/>
              </a:rPr>
              <a:t>Then another child drifts into sight. . . and another. . .  and another.  </a:t>
            </a:r>
          </a:p>
          <a:p>
            <a:pPr marL="628650" lvl="1" indent="-171450">
              <a:buFont typeface="Arial" charset="0"/>
              <a:buChar char="•"/>
            </a:pPr>
            <a:r>
              <a:rPr lang="en-US" sz="1200" b="0" i="0" u="none" strike="noStrike" kern="1200" dirty="0">
                <a:solidFill>
                  <a:schemeClr val="tx1"/>
                </a:solidFill>
                <a:effectLst/>
                <a:latin typeface="+mn-lt"/>
                <a:ea typeface="+mn-ea"/>
                <a:cs typeface="+mn-cs"/>
              </a:rPr>
              <a:t>You call for help, and people take turns fishing out child after child. Hopefully before too long some wise person will ask: What</a:t>
            </a:r>
            <a:r>
              <a:rPr lang="en-US" sz="1200" b="0" i="0" u="none" strike="noStrike" kern="1200" baseline="0" dirty="0">
                <a:solidFill>
                  <a:schemeClr val="tx1"/>
                </a:solidFill>
                <a:effectLst/>
                <a:latin typeface="+mn-lt"/>
                <a:ea typeface="+mn-ea"/>
                <a:cs typeface="+mn-cs"/>
              </a:rPr>
              <a:t> is causing</a:t>
            </a:r>
            <a:r>
              <a:rPr lang="en-US" sz="1200" b="0" i="0" u="none" strike="noStrike" kern="1200" dirty="0">
                <a:solidFill>
                  <a:schemeClr val="tx1"/>
                </a:solidFill>
                <a:effectLst/>
                <a:latin typeface="+mn-lt"/>
                <a:ea typeface="+mn-ea"/>
                <a:cs typeface="+mn-cs"/>
              </a:rPr>
              <a:t> these children to fall into</a:t>
            </a:r>
            <a:r>
              <a:rPr lang="en-US" sz="1200" b="0" i="0" u="none" strike="noStrike" kern="1200" baseline="0" dirty="0">
                <a:solidFill>
                  <a:schemeClr val="tx1"/>
                </a:solidFill>
                <a:effectLst/>
                <a:latin typeface="+mn-lt"/>
                <a:ea typeface="+mn-ea"/>
                <a:cs typeface="+mn-cs"/>
              </a:rPr>
              <a:t> the river? </a:t>
            </a:r>
            <a:r>
              <a:rPr lang="en-US" sz="1200" b="0" i="0" u="none" strike="noStrike" kern="1200" dirty="0">
                <a:solidFill>
                  <a:schemeClr val="tx1"/>
                </a:solidFill>
                <a:effectLst/>
                <a:latin typeface="+mn-lt"/>
                <a:ea typeface="+mn-ea"/>
                <a:cs typeface="+mn-cs"/>
              </a:rPr>
              <a:t>The wise person heads upstream to find out.  </a:t>
            </a:r>
          </a:p>
          <a:p>
            <a:pPr marL="171450" indent="-171450">
              <a:buFont typeface="Arial" charset="0"/>
              <a:buChar char="•"/>
            </a:pPr>
            <a:r>
              <a:rPr lang="en-US" sz="1200" b="0" i="0" u="none" strike="noStrike" kern="1200" dirty="0">
                <a:solidFill>
                  <a:schemeClr val="tx1"/>
                </a:solidFill>
                <a:effectLst/>
                <a:latin typeface="+mn-lt"/>
                <a:ea typeface="+mn-ea"/>
                <a:cs typeface="+mn-cs"/>
              </a:rPr>
              <a:t>Strategies</a:t>
            </a:r>
            <a:r>
              <a:rPr lang="en-US" sz="1200" b="0" i="0" u="none" strike="noStrike" kern="1200" baseline="0" dirty="0">
                <a:solidFill>
                  <a:schemeClr val="tx1"/>
                </a:solidFill>
                <a:effectLst/>
                <a:latin typeface="+mn-lt"/>
                <a:ea typeface="+mn-ea"/>
                <a:cs typeface="+mn-cs"/>
              </a:rPr>
              <a:t> are needed upstream, to try and </a:t>
            </a:r>
            <a:r>
              <a:rPr lang="en-US" sz="1200" b="1" i="0" u="none" strike="noStrike" kern="1200" baseline="0" dirty="0">
                <a:solidFill>
                  <a:schemeClr val="tx1"/>
                </a:solidFill>
                <a:effectLst/>
                <a:latin typeface="+mn-lt"/>
                <a:ea typeface="+mn-ea"/>
                <a:cs typeface="+mn-cs"/>
              </a:rPr>
              <a:t>prevent </a:t>
            </a:r>
            <a:r>
              <a:rPr lang="en-US" sz="1200" b="0" i="0" u="none" strike="noStrike" kern="1200" baseline="0" dirty="0">
                <a:solidFill>
                  <a:schemeClr val="tx1"/>
                </a:solidFill>
                <a:effectLst/>
                <a:latin typeface="+mn-lt"/>
                <a:ea typeface="+mn-ea"/>
                <a:cs typeface="+mn-cs"/>
              </a:rPr>
              <a:t>the cause of the problem; midstream to </a:t>
            </a:r>
            <a:r>
              <a:rPr lang="en-US" sz="1200" b="1" i="0" u="none" strike="noStrike" kern="1200" baseline="0" dirty="0">
                <a:solidFill>
                  <a:schemeClr val="tx1"/>
                </a:solidFill>
                <a:effectLst/>
                <a:latin typeface="+mn-lt"/>
                <a:ea typeface="+mn-ea"/>
                <a:cs typeface="+mn-cs"/>
              </a:rPr>
              <a:t>intervene early </a:t>
            </a:r>
            <a:r>
              <a:rPr lang="en-US" sz="1200" b="0" i="0" u="none" strike="noStrike" kern="1200" baseline="0" dirty="0">
                <a:solidFill>
                  <a:schemeClr val="tx1"/>
                </a:solidFill>
                <a:effectLst/>
                <a:latin typeface="+mn-lt"/>
                <a:ea typeface="+mn-ea"/>
                <a:cs typeface="+mn-cs"/>
              </a:rPr>
              <a:t>to help those who are about to fall in, or who have fallen in as quickly as possible; and downstream to </a:t>
            </a:r>
            <a:r>
              <a:rPr lang="en-US" sz="1200" b="1" i="0" u="none" strike="noStrike" kern="1200" baseline="0" dirty="0">
                <a:solidFill>
                  <a:schemeClr val="tx1"/>
                </a:solidFill>
                <a:effectLst/>
                <a:latin typeface="+mn-lt"/>
                <a:ea typeface="+mn-ea"/>
                <a:cs typeface="+mn-cs"/>
              </a:rPr>
              <a:t>manage the crisis</a:t>
            </a:r>
            <a:r>
              <a:rPr lang="en-US" sz="1200" b="0" i="0" u="none" strike="noStrike" kern="1200" baseline="0" dirty="0">
                <a:solidFill>
                  <a:schemeClr val="tx1"/>
                </a:solidFill>
                <a:effectLst/>
                <a:latin typeface="+mn-lt"/>
                <a:ea typeface="+mn-ea"/>
                <a:cs typeface="+mn-cs"/>
              </a:rPr>
              <a:t>, pull out those who have been flailing for a while and help those who have just been pulled out to </a:t>
            </a:r>
            <a:r>
              <a:rPr lang="en-US" sz="1200" b="1" i="0" u="none" strike="noStrike" kern="1200" baseline="0" dirty="0">
                <a:solidFill>
                  <a:schemeClr val="tx1"/>
                </a:solidFill>
                <a:effectLst/>
                <a:latin typeface="+mn-lt"/>
                <a:ea typeface="+mn-ea"/>
                <a:cs typeface="+mn-cs"/>
              </a:rPr>
              <a:t>recover</a:t>
            </a:r>
            <a:r>
              <a:rPr lang="en-US" sz="1200" b="0" i="0" u="none" strike="noStrike" kern="1200" baseline="0" dirty="0">
                <a:solidFill>
                  <a:schemeClr val="tx1"/>
                </a:solidFill>
                <a:effectLst/>
                <a:latin typeface="+mn-lt"/>
                <a:ea typeface="+mn-ea"/>
                <a:cs typeface="+mn-cs"/>
              </a:rPr>
              <a:t>.</a:t>
            </a:r>
          </a:p>
          <a:p>
            <a:pPr marL="171450" indent="-171450">
              <a:buFont typeface="Arial" charset="0"/>
              <a:buChar char="•"/>
            </a:pPr>
            <a:r>
              <a:rPr lang="en-US" sz="1200" b="0" i="0" u="none" strike="noStrike" kern="1200" baseline="0" dirty="0">
                <a:solidFill>
                  <a:schemeClr val="tx1"/>
                </a:solidFill>
                <a:effectLst/>
                <a:latin typeface="+mn-lt"/>
                <a:ea typeface="+mn-ea"/>
                <a:cs typeface="+mn-cs"/>
              </a:rPr>
              <a:t>This presentation will focus on midstream and downstream approaches, but stay tuned as Each Mind Matters works with our partners in the coming year to support implementation of more upstream approaches.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8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These general strategies will help get your workplace started. They</a:t>
            </a:r>
            <a:r>
              <a:rPr lang="en-US" baseline="0" dirty="0"/>
              <a:t> will require planning and buy-in from leadership down to individual staff.</a:t>
            </a:r>
          </a:p>
          <a:p>
            <a:pPr marL="171450" indent="-171450">
              <a:buFont typeface="Arial" charset="0"/>
              <a:buChar char="•"/>
            </a:pPr>
            <a:r>
              <a:rPr lang="en-US" baseline="0" dirty="0"/>
              <a:t>This investment will pay off in the long run by promoting a workplace that cares about the wellness of staff and encourages employees to reach out when they are concerned about others, or for themselves.</a:t>
            </a:r>
          </a:p>
          <a:p>
            <a:pPr marL="171450" indent="-171450">
              <a:buFont typeface="Arial" charset="0"/>
              <a:buChar char="•"/>
            </a:pPr>
            <a:r>
              <a:rPr lang="en-US" baseline="0" dirty="0"/>
              <a:t>Let’s review each of these in more detail.</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90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Identify people at risk  and emerging problems before they become a crisis. </a:t>
            </a:r>
          </a:p>
          <a:p>
            <a:pPr marL="171450" indent="-171450">
              <a:buFont typeface="Arial" charset="0"/>
              <a:buChar char="•"/>
            </a:pPr>
            <a:r>
              <a:rPr lang="en-US" baseline="0" dirty="0"/>
              <a:t>Screening is one way to do this </a:t>
            </a:r>
            <a:r>
              <a:rPr lang="mr-IN" baseline="0" dirty="0"/>
              <a:t>–</a:t>
            </a:r>
            <a:r>
              <a:rPr lang="en-US" baseline="0" dirty="0"/>
              <a:t>just as we screen for heart problems by checking blood pressure and cholesterol, screening for depression, anxiety, suicidal ideation, and substance mis-use can help identify people at risk. Self assessments can help employees recognize when their own behaviors might signal a potential problem. </a:t>
            </a:r>
          </a:p>
          <a:p>
            <a:pPr marL="171450" indent="-171450">
              <a:buFont typeface="Arial" charset="0"/>
              <a:buChar char="•"/>
            </a:pPr>
            <a:r>
              <a:rPr lang="en-US" baseline="0" dirty="0"/>
              <a:t>Examples include the Columbia Suicide Severity Rating Scale self screening tool, or the Man Therapy web site which offers a self screening tool geared toward men. </a:t>
            </a:r>
          </a:p>
          <a:p>
            <a:pPr marL="171450" indent="-171450">
              <a:buFont typeface="Arial" charset="0"/>
              <a:buChar char="•"/>
            </a:pPr>
            <a:r>
              <a:rPr lang="en-US" baseline="0" dirty="0"/>
              <a:t>Consult with local mental health and health care providers, as well as your EAP if available, to learn more about screening tools.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99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When sharing screening tools, assure employees that the purpose is to support their overall wellness, not as part of a performance review or other job evaluation.</a:t>
            </a:r>
          </a:p>
          <a:p>
            <a:pPr marL="171450" indent="-171450">
              <a:buFont typeface="Arial" charset="0"/>
              <a:buChar char="•"/>
            </a:pPr>
            <a:r>
              <a:rPr lang="en-US" baseline="0" dirty="0"/>
              <a:t>Administer and share screening tools in venues and formats that ensure confidentiality and trust in the process. Examples can be self screening processes, counseling programs or EAPs, or at wellness events where employees can complete the screening privately.</a:t>
            </a:r>
          </a:p>
          <a:p>
            <a:pPr marL="171450" indent="-171450">
              <a:buFont typeface="Arial" charset="0"/>
              <a:buChar char="•"/>
            </a:pPr>
            <a:r>
              <a:rPr lang="en-US" baseline="0" dirty="0"/>
              <a:t>Make sure that screening opportunities are closely followed by information about resources that are available to help with the level of risk identified, from crisis services such as the Lifeline or a local crisis center, to counseling and behavioral health services offered trough the EAP, employee insurance plans, or in the community.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8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Compile an inventory of behavioral health and other</a:t>
            </a:r>
            <a:r>
              <a:rPr lang="en-US" baseline="0" dirty="0"/>
              <a:t> resources that are available to support employees. </a:t>
            </a:r>
          </a:p>
          <a:p>
            <a:pPr marL="171450" indent="-171450">
              <a:buFont typeface="Arial" charset="0"/>
              <a:buChar char="•"/>
            </a:pPr>
            <a:r>
              <a:rPr lang="en-US" baseline="0" dirty="0"/>
              <a:t>Include crisis services such as the Lifeline or a local crisis center and behavioral health counseling services in the community, as well as EAP services. </a:t>
            </a:r>
          </a:p>
          <a:p>
            <a:pPr marL="171450" indent="-171450">
              <a:buFont typeface="Arial" charset="0"/>
              <a:buChar char="•"/>
            </a:pPr>
            <a:r>
              <a:rPr lang="en-US" baseline="0" dirty="0"/>
              <a:t>Consider including resources that offer support for working through life challenges such as debt, family or legal issues. </a:t>
            </a:r>
          </a:p>
          <a:p>
            <a:pPr marL="171450" indent="-171450">
              <a:buFont typeface="Arial" charset="0"/>
              <a:buChar char="•"/>
            </a:pPr>
            <a:r>
              <a:rPr lang="en-US" baseline="0" dirty="0"/>
              <a:t>Post the list in common areas, on the intranet, and make sure they are included with new employee information packets.</a:t>
            </a:r>
          </a:p>
          <a:p>
            <a:pPr marL="171450" indent="-171450">
              <a:buFont typeface="Arial" charset="0"/>
              <a:buChar char="•"/>
            </a:pPr>
            <a:r>
              <a:rPr lang="en-US" baseline="0" dirty="0"/>
              <a:t>Make sure employees understand the behavioral health benefits that are available to them through their employee insurance plans and the EAP. If these are not available, provide information about low or no cost counseling services in the community.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Ensure your EAP staff is knowledgeable about behavioral health resources and how to connect </a:t>
            </a:r>
            <a:r>
              <a:rPr lang="en-US" baseline="0" dirty="0" err="1"/>
              <a:t>employeesto</a:t>
            </a:r>
            <a:r>
              <a:rPr lang="en-US" baseline="0" dirty="0"/>
              <a:t> the help they need. Advocate they receive suicide prevention and suicide risk assessment training if they do not have it.</a:t>
            </a:r>
          </a:p>
          <a:p>
            <a:pPr marL="171450" indent="-171450">
              <a:buFont typeface="Arial" charset="0"/>
              <a:buChar char="•"/>
            </a:pPr>
            <a:r>
              <a:rPr lang="en-US" baseline="0" dirty="0"/>
              <a:t>Display Know the Signs and other materials in break rooms and around the workplace. Include a link to Know the Signs on the intranet.</a:t>
            </a:r>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0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Suicide prevention training increases knowledge of the warning signs of suicide and how to have difficult conversations in ways that show empathy and proactively support people in distress.</a:t>
            </a:r>
          </a:p>
          <a:p>
            <a:pPr marL="171450" indent="-171450">
              <a:buFont typeface="Arial" charset="0"/>
              <a:buChar char="•"/>
            </a:pPr>
            <a:r>
              <a:rPr lang="en-US" baseline="0" dirty="0"/>
              <a:t>More information about training can be found at these web sites. </a:t>
            </a:r>
          </a:p>
          <a:p>
            <a:pPr marL="171450" indent="-171450">
              <a:buFont typeface="Arial" charset="0"/>
              <a:buChar char="•"/>
            </a:pPr>
            <a:r>
              <a:rPr lang="en-US" baseline="0" dirty="0"/>
              <a:t>Training models vary from 2 hours to 2 days and may require travel or be done on line.</a:t>
            </a:r>
          </a:p>
          <a:p>
            <a:pPr marL="171450" indent="-171450">
              <a:buFont typeface="Arial" charset="0"/>
              <a:buChar char="•"/>
            </a:pPr>
            <a:r>
              <a:rPr lang="en-US" baseline="0" dirty="0"/>
              <a:t>Training is a financial and time investment but this investment will pay off in the long run in a workplace that is more informed and ready to offer help to those in distress.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Suicide prevention training increases knowledge of the warning signs of suicide and how to have difficult conversations in ways that show empathy and proactively support people in distress.</a:t>
            </a:r>
          </a:p>
          <a:p>
            <a:pPr marL="171450" indent="-171450">
              <a:buFont typeface="Arial" charset="0"/>
              <a:buChar char="•"/>
            </a:pPr>
            <a:r>
              <a:rPr lang="en-US" baseline="0" dirty="0"/>
              <a:t>More information about training can be found at these web sites. There are a wide range of trainings available, but these are two great places to start.</a:t>
            </a:r>
          </a:p>
          <a:p>
            <a:pPr marL="171450" indent="-171450">
              <a:buFont typeface="Arial" charset="0"/>
              <a:buChar char="•"/>
            </a:pPr>
            <a:r>
              <a:rPr lang="en-US" baseline="0" dirty="0"/>
              <a:t>Training models vary from 2 hours to 2 days and may require travel or be done on line.</a:t>
            </a:r>
          </a:p>
          <a:p>
            <a:pPr marL="171450" indent="-171450">
              <a:buFont typeface="Arial" charset="0"/>
              <a:buChar char="•"/>
            </a:pPr>
            <a:r>
              <a:rPr lang="en-US" baseline="0" dirty="0"/>
              <a:t>Training is a financial and time investment but this investment will pay off in the long run in a workplace that is more informed and ready to offer help to those in distress.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63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Develop an ongoing calendar of educational events and messaging opportunities</a:t>
            </a:r>
            <a:r>
              <a:rPr lang="en-US" baseline="0" dirty="0"/>
              <a:t> that share useful information about behavioral health and wellness and suicide prevention. </a:t>
            </a:r>
          </a:p>
          <a:p>
            <a:pPr marL="171450" indent="-171450">
              <a:buFont typeface="Arial" charset="0"/>
              <a:buChar char="•"/>
            </a:pPr>
            <a:r>
              <a:rPr lang="en-US" baseline="0" dirty="0"/>
              <a:t>Topics can include knowing the signs of suicide and how to help, tips for coping with stress and managing conflict, and information about healthy lifestyles and creating balance.</a:t>
            </a:r>
          </a:p>
          <a:p>
            <a:pPr marL="171450" indent="-171450">
              <a:buFont typeface="Arial" charset="0"/>
              <a:buChar char="•"/>
            </a:pPr>
            <a:r>
              <a:rPr lang="en-US" baseline="0" dirty="0"/>
              <a:t>Venues can include wellness fairs or events, brown bag lunch presentations, and sharing articles via social media, the intranet, or within newsletters.</a:t>
            </a:r>
          </a:p>
          <a:p>
            <a:pPr marL="171450" indent="-171450">
              <a:buFont typeface="Arial" charset="0"/>
              <a:buChar char="•"/>
            </a:pPr>
            <a:r>
              <a:rPr lang="en-US" baseline="0" dirty="0"/>
              <a:t>The conversations we have day to day can have a big impact on how comfortable people are talking about mental health and suicide and can contribute to the stigma that makes many people reluctant to seek help for their challenges. Learn about ways to talk about mental health and suicide that help reduce stigma. The Each Mind Matters web site is a great place to start.</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37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i="1" dirty="0"/>
              <a:t>Do you have fire drills</a:t>
            </a:r>
            <a:r>
              <a:rPr lang="en-US" i="1" baseline="0" dirty="0"/>
              <a:t> to make sure everyone gets out safely in the event of a fire or other disaster?</a:t>
            </a:r>
          </a:p>
          <a:p>
            <a:pPr marL="171450" indent="-171450">
              <a:buFont typeface="Arial" charset="0"/>
              <a:buChar char="•"/>
            </a:pPr>
            <a:r>
              <a:rPr lang="en-US" i="1" baseline="0" dirty="0"/>
              <a:t>Do you have policies and protocols in place to protect workers against injuries on the job?</a:t>
            </a:r>
          </a:p>
          <a:p>
            <a:pPr marL="171450" indent="-171450">
              <a:buFont typeface="Arial" charset="0"/>
              <a:buChar char="•"/>
            </a:pPr>
            <a:endParaRPr lang="en-US" i="0"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Planning</a:t>
            </a:r>
            <a:r>
              <a:rPr lang="en-US" baseline="0" dirty="0"/>
              <a:t> for a crisis related to mental health or suicide, like planning escape routes in the event of a fire, </a:t>
            </a:r>
            <a:r>
              <a:rPr lang="en-US" dirty="0"/>
              <a:t>supports</a:t>
            </a:r>
            <a:r>
              <a:rPr lang="en-US" baseline="0" dirty="0"/>
              <a:t> not only the person in crisis, but everyone around them who is in a position to help.</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Review policies about medical leave, ensure policies don</a:t>
            </a:r>
            <a:r>
              <a:rPr lang="mr-IN" baseline="0" dirty="0"/>
              <a:t>’</a:t>
            </a:r>
            <a:r>
              <a:rPr lang="en-US" baseline="0" dirty="0"/>
              <a:t>t discriminate against behavioral health issues. Consider where accommodations can be made to support a person during a crisis, and as they reintegrate back to work after the crisis has passed.</a:t>
            </a:r>
          </a:p>
          <a:p>
            <a:pPr marL="171450" indent="-171450">
              <a:buFont typeface="Arial" charset="0"/>
              <a:buChar char="•"/>
            </a:pPr>
            <a:r>
              <a:rPr lang="en-US" baseline="0" dirty="0"/>
              <a:t>Make the plan specific, update it regularly, and make sure managers and supervisors have it.</a:t>
            </a:r>
          </a:p>
          <a:p>
            <a:pPr marL="171450" indent="-171450">
              <a:buFont typeface="Arial" charset="0"/>
              <a:buChar char="•"/>
            </a:pPr>
            <a:r>
              <a:rPr lang="en-US" dirty="0"/>
              <a:t>Plan</a:t>
            </a:r>
            <a:r>
              <a:rPr lang="en-US" baseline="0" dirty="0"/>
              <a:t> for safety for the individual in crisis, including their access to lethal means in the workplace. Encourage them to remove guns and pills from their home </a:t>
            </a:r>
            <a:r>
              <a:rPr lang="mr-IN" baseline="0" dirty="0"/>
              <a:t>–</a:t>
            </a:r>
            <a:r>
              <a:rPr lang="en-US" baseline="0" dirty="0"/>
              <a:t> they can ask a trusted person to hold on to them until they are in a better place. </a:t>
            </a:r>
          </a:p>
          <a:p>
            <a:pPr marL="171450" indent="-171450">
              <a:buFont typeface="Arial" charset="0"/>
              <a:buChar char="•"/>
            </a:pPr>
            <a:r>
              <a:rPr lang="en-US" baseline="0" dirty="0"/>
              <a:t>Proactively plan for offering more support and messaging during times of stress </a:t>
            </a:r>
            <a:r>
              <a:rPr lang="mr-IN" baseline="0" dirty="0"/>
              <a:t>–</a:t>
            </a:r>
            <a:r>
              <a:rPr lang="en-US" baseline="0" dirty="0"/>
              <a:t> economic down turns, layoffs and furloughs, as well as events that happen outside the workplace that may deeply impact employees</a:t>
            </a:r>
          </a:p>
          <a:p>
            <a:pPr marL="171450" indent="-171450">
              <a:buFont typeface="Arial" charset="0"/>
              <a:buChar char="•"/>
            </a:pPr>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64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Many of us</a:t>
            </a:r>
            <a:r>
              <a:rPr lang="en-US" baseline="0" dirty="0"/>
              <a:t> have been impacted by the loss of someone to suicide. It may have been someone close to us, or someone we knew in passing. Even the death of someone we never knew personally, such as a celebrity, can lead to significant distress and even the risk of contagion </a:t>
            </a:r>
            <a:r>
              <a:rPr lang="mr-IN" baseline="0" dirty="0"/>
              <a:t>–</a:t>
            </a:r>
            <a:r>
              <a:rPr lang="en-US" baseline="0" dirty="0"/>
              <a:t> additional suicide deaths related to the loss. Survivors of suicide loss experience complicated grief that sets it apart from other causes of death, which may include intense feelings of guilt or shame.</a:t>
            </a:r>
          </a:p>
          <a:p>
            <a:pPr marL="171450" indent="-171450">
              <a:buFont typeface="Arial" charset="0"/>
              <a:buChar char="•"/>
            </a:pPr>
            <a:r>
              <a:rPr lang="en-US" baseline="0" dirty="0"/>
              <a:t>How a suicide is talked about, how information is shared, and whether resources to support the bereaved are readily available, can all help alleviate distress and connect people with useful information, services, and supports.</a:t>
            </a:r>
          </a:p>
          <a:p>
            <a:pPr marL="171450" indent="-171450">
              <a:buFont typeface="Arial" charset="0"/>
              <a:buChar char="•"/>
            </a:pPr>
            <a:r>
              <a:rPr lang="en-US" baseline="0" dirty="0"/>
              <a:t>A postvention plan supports everyone in the workplace, from managers and supervisors who must offer leadership to employees who are in distress. Having the steps laid out ahead of time reduces unnecessary stress, and potential delays in effective response, during a crisis. </a:t>
            </a:r>
          </a:p>
          <a:p>
            <a:pPr marL="171450" indent="-171450">
              <a:buFont typeface="Arial" charset="0"/>
              <a:buChar char="•"/>
            </a:pPr>
            <a:r>
              <a:rPr lang="en-US" baseline="0" dirty="0"/>
              <a:t>Postvention plan elements include:</a:t>
            </a:r>
          </a:p>
          <a:p>
            <a:pPr marL="628650" lvl="1" indent="-171450">
              <a:buFont typeface="Arial" charset="0"/>
              <a:buChar char="•"/>
            </a:pPr>
            <a:r>
              <a:rPr lang="en-US" baseline="0" dirty="0"/>
              <a:t>How information will be communicated. Developing a template email letter or memo facilitates timely and compassionate messaging about the death.</a:t>
            </a:r>
          </a:p>
          <a:p>
            <a:pPr marL="628650" lvl="1" indent="-171450">
              <a:buFont typeface="Arial" charset="0"/>
              <a:buChar char="•"/>
            </a:pPr>
            <a:r>
              <a:rPr lang="en-US" baseline="0" dirty="0"/>
              <a:t>Listing of suicide support resources, including loss survivor programs, counselors with experience in suicide bereavement, faith community resources, and others that can be readily shared.</a:t>
            </a:r>
          </a:p>
          <a:p>
            <a:pPr marL="628650" lvl="1" indent="-171450">
              <a:buFont typeface="Arial" charset="0"/>
              <a:buChar char="•"/>
            </a:pPr>
            <a:r>
              <a:rPr lang="en-US" baseline="0" dirty="0"/>
              <a:t>Considerations for how the deceased may be memorialized at work that avoid inadvertently glorifying the death or that treat the death differently from others.</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0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Insert presenter contact information in text box prior to presentation; introduce yourself.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‘Know the Signs” Social Marketing Campaign for Suicide Prevention is part of statewide efforts to prevent suicide, reduce stigma and discrimination related to mental illness, and to promote the mental health and wellness of all people in California.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initiatives are funded by counties through the Mental Health Services Act (Prop 63) and administered by the California Mental Health Services Authority (</a:t>
            </a:r>
            <a:r>
              <a:rPr lang="en-US" sz="1200" kern="1200" dirty="0" err="1">
                <a:solidFill>
                  <a:schemeClr val="tx1"/>
                </a:solidFill>
                <a:effectLst/>
                <a:latin typeface="+mn-lt"/>
                <a:ea typeface="+mn-ea"/>
                <a:cs typeface="+mn-cs"/>
              </a:rPr>
              <a:t>CalMHSA</a:t>
            </a:r>
            <a:r>
              <a:rPr lang="en-US" sz="1200" kern="1200" dirty="0">
                <a:solidFill>
                  <a:schemeClr val="tx1"/>
                </a:solidFill>
                <a:effectLst/>
                <a:latin typeface="+mn-lt"/>
                <a:ea typeface="+mn-ea"/>
                <a:cs typeface="+mn-cs"/>
              </a:rPr>
              <a:t>), an organization of county governments working to improve mental health outcomes for individuals, families, and communities. </a:t>
            </a:r>
          </a:p>
          <a:p>
            <a:endParaRPr lang="en-US" dirty="0"/>
          </a:p>
        </p:txBody>
      </p:sp>
      <p:sp>
        <p:nvSpPr>
          <p:cNvPr id="4" name="Slide Number Placeholder 3"/>
          <p:cNvSpPr>
            <a:spLocks noGrp="1"/>
          </p:cNvSpPr>
          <p:nvPr>
            <p:ph type="sldNum" sz="quarter" idx="5"/>
          </p:nvPr>
        </p:nvSpPr>
        <p:spPr/>
        <p:txBody>
          <a:bodyPr/>
          <a:lstStyle/>
          <a:p>
            <a:pPr defTabSz="923035">
              <a:defRPr/>
            </a:pPr>
            <a:fld id="{ED5A0692-10BD-44C5-ADA2-70A828E2DEC9}" type="slidenum">
              <a:rPr lang="en-US">
                <a:solidFill>
                  <a:prstClr val="black"/>
                </a:solidFill>
                <a:latin typeface="Calibri" panose="020F0502020204030204"/>
              </a:rPr>
              <a:pPr defTabSz="923035">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644185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Additional resources include the following: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Left side of the screen – from </a:t>
            </a:r>
            <a:r>
              <a:rPr lang="en-US" dirty="0" err="1"/>
              <a:t>www.sprc.org</a:t>
            </a:r>
            <a:endParaRPr lang="en-US" dirty="0"/>
          </a:p>
          <a:p>
            <a:r>
              <a:rPr lang="en-US" sz="1200" u="sng" kern="1200" dirty="0">
                <a:solidFill>
                  <a:schemeClr val="tx1"/>
                </a:solidFill>
                <a:effectLst/>
                <a:latin typeface="+mn-lt"/>
                <a:ea typeface="+mn-ea"/>
                <a:cs typeface="+mn-cs"/>
                <a:hlinkClick r:id="rId3"/>
              </a:rPr>
              <a:t>Suicide Prevention Resource Center</a:t>
            </a:r>
            <a:r>
              <a:rPr lang="en-US" sz="1200" kern="1200" dirty="0">
                <a:solidFill>
                  <a:schemeClr val="tx1"/>
                </a:solidFill>
                <a:effectLst/>
                <a:latin typeface="+mn-lt"/>
                <a:ea typeface="+mn-ea"/>
                <a:cs typeface="+mn-cs"/>
              </a:rPr>
              <a:t> -  </a:t>
            </a:r>
            <a:r>
              <a:rPr lang="en-US" sz="1200" u="sng" kern="1200" dirty="0">
                <a:solidFill>
                  <a:schemeClr val="tx1"/>
                </a:solidFill>
                <a:effectLst/>
                <a:latin typeface="+mn-lt"/>
                <a:ea typeface="+mn-ea"/>
                <a:cs typeface="+mn-cs"/>
                <a:hlinkClick r:id="rId4"/>
              </a:rPr>
              <a:t>Workplaces</a:t>
            </a:r>
            <a:r>
              <a:rPr lang="en-US" sz="1200" kern="1200" dirty="0">
                <a:solidFill>
                  <a:schemeClr val="tx1"/>
                </a:solidFill>
                <a:effectLst/>
                <a:latin typeface="+mn-lt"/>
                <a:ea typeface="+mn-ea"/>
                <a:cs typeface="+mn-cs"/>
              </a:rPr>
              <a:t> - fact sheets and tools for managers and coworkers on suicide prevention and postvention.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Role of Managers: </a:t>
            </a:r>
            <a:r>
              <a:rPr lang="en-US" sz="1200" u="sng" kern="1200" dirty="0">
                <a:solidFill>
                  <a:schemeClr val="tx1"/>
                </a:solidFill>
                <a:effectLst/>
                <a:latin typeface="+mn-lt"/>
                <a:ea typeface="+mn-ea"/>
                <a:cs typeface="+mn-cs"/>
                <a:hlinkClick r:id="rId5"/>
              </a:rPr>
              <a:t>https://www.sprc.org/resources-programs/role-managers-preventing-suicide-sprc-customized-information-series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role of Coworkers: </a:t>
            </a:r>
            <a:r>
              <a:rPr lang="en-US" sz="1200" u="sng" kern="1200" dirty="0">
                <a:solidFill>
                  <a:schemeClr val="tx1"/>
                </a:solidFill>
                <a:effectLst/>
                <a:latin typeface="+mn-lt"/>
                <a:ea typeface="+mn-ea"/>
                <a:cs typeface="+mn-cs"/>
                <a:hlinkClick r:id="rId6"/>
              </a:rPr>
              <a:t>https://www.sprc.org/resources-programs/role-co-workers-preventing-suicide-sprc-customized-information-series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Manager’s guide to postvention in the workplace: </a:t>
            </a:r>
            <a:r>
              <a:rPr lang="en-US" sz="1200" u="sng" kern="1200" dirty="0">
                <a:solidFill>
                  <a:schemeClr val="tx1"/>
                </a:solidFill>
                <a:effectLst/>
                <a:latin typeface="+mn-lt"/>
                <a:ea typeface="+mn-ea"/>
                <a:cs typeface="+mn-cs"/>
                <a:hlinkClick r:id="rId7"/>
              </a:rPr>
              <a:t>https://www.sprc.org/resources-programs/managers-guide-suicide-postvention-workplace-10-action-steps-dealing-aftermath</a:t>
            </a:r>
            <a:endParaRPr lang="en-US" sz="1200"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hlinkClick r:id="rId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Top right of slide - Mental Health America (https://</a:t>
            </a:r>
            <a:r>
              <a:rPr lang="en-US" sz="1200" kern="1200" dirty="0" err="1">
                <a:solidFill>
                  <a:schemeClr val="tx1"/>
                </a:solidFill>
                <a:effectLst/>
                <a:latin typeface="+mn-lt"/>
                <a:ea typeface="+mn-ea"/>
                <a:cs typeface="+mn-cs"/>
              </a:rPr>
              <a:t>www.mhanational.org</a:t>
            </a:r>
            <a:r>
              <a:rPr lang="en-US" sz="1200" kern="1200" dirty="0">
                <a:solidFill>
                  <a:schemeClr val="tx1"/>
                </a:solidFill>
                <a:effectLst/>
                <a:latin typeface="+mn-lt"/>
                <a:ea typeface="+mn-ea"/>
                <a:cs typeface="+mn-cs"/>
              </a:rPr>
              <a:t>/) - </a:t>
            </a:r>
            <a:r>
              <a:rPr lang="en-US" sz="1200" u="sng" kern="1200" dirty="0">
                <a:solidFill>
                  <a:schemeClr val="tx1"/>
                </a:solidFill>
                <a:effectLst/>
                <a:latin typeface="+mn-lt"/>
                <a:ea typeface="+mn-ea"/>
                <a:cs typeface="+mn-cs"/>
                <a:hlinkClick r:id="rId9"/>
              </a:rPr>
              <a:t>Workplace Mental Health Programs</a:t>
            </a:r>
            <a:endParaRPr lang="en-US" sz="1200"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hlinkClick r:id="rId8"/>
            </a:endParaRPr>
          </a:p>
          <a:p>
            <a:r>
              <a:rPr lang="en-US" sz="1200" kern="1200" dirty="0">
                <a:solidFill>
                  <a:schemeClr val="tx1"/>
                </a:solidFill>
                <a:effectLst/>
                <a:latin typeface="+mn-lt"/>
                <a:ea typeface="+mn-ea"/>
                <a:cs typeface="+mn-cs"/>
              </a:rPr>
              <a:t>Middle of Slide -  </a:t>
            </a:r>
            <a:r>
              <a:rPr lang="en-US" sz="1200" u="sng" kern="1200" dirty="0">
                <a:solidFill>
                  <a:schemeClr val="tx1"/>
                </a:solidFill>
                <a:effectLst/>
                <a:latin typeface="+mn-lt"/>
                <a:ea typeface="+mn-ea"/>
                <a:cs typeface="+mn-cs"/>
                <a:hlinkClick r:id="rId8"/>
              </a:rPr>
              <a:t>Center for Workplace Mental Health</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www.workplacementalhealth.org</a:t>
            </a:r>
            <a:r>
              <a:rPr lang="en-US" sz="1200" kern="1200" dirty="0">
                <a:solidFill>
                  <a:schemeClr val="tx1"/>
                </a:solidFill>
                <a:effectLst/>
                <a:latin typeface="+mn-lt"/>
                <a:ea typeface="+mn-ea"/>
                <a:cs typeface="+mn-cs"/>
              </a:rPr>
              <a:t>) -  tools, resources and information to promote and support the mental health of employees and their families.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512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This slide shows the Know the Signs and </a:t>
            </a:r>
            <a:r>
              <a:rPr lang="en-US" dirty="0" err="1"/>
              <a:t>Reconozca</a:t>
            </a:r>
            <a:r>
              <a:rPr lang="en-US" dirty="0"/>
              <a:t> Las </a:t>
            </a:r>
            <a:r>
              <a:rPr lang="en-US" dirty="0" err="1"/>
              <a:t>Senales</a:t>
            </a:r>
            <a:r>
              <a:rPr lang="en-US" dirty="0"/>
              <a:t> web sites. Each offer a wealth of information similar to what we have talked about in this presentation, such as warning signs, how to have the conversation with someone you’re concerned about, and resources at the state and county levels.</a:t>
            </a:r>
          </a:p>
        </p:txBody>
      </p:sp>
    </p:spTree>
    <p:extLst>
      <p:ext uri="{BB962C8B-B14F-4D97-AF65-F5344CB8AC3E}">
        <p14:creationId xmlns:p14="http://schemas.microsoft.com/office/powerpoint/2010/main" val="674657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 If there is time, pause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83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Font typeface="Arial" panose="020B0604020202020204" pitchFamily="34" charset="0"/>
              <a:buNone/>
            </a:pPr>
            <a:r>
              <a:rPr lang="en-US" sz="1200" dirty="0">
                <a:latin typeface="Calibri" panose="020F0502020204030204" pitchFamily="34" charset="0"/>
                <a:cs typeface="Calibri"/>
              </a:rPr>
              <a:t>These are some of the materials available featuring the theme:  Social Media Posts, digital banners and a poster featuring suicide prevention resources. </a:t>
            </a:r>
          </a:p>
          <a:p>
            <a:pPr marL="0" lvl="0" indent="0">
              <a:spcAft>
                <a:spcPts val="600"/>
              </a:spcAft>
              <a:buFont typeface="Arial" panose="020B0604020202020204" pitchFamily="34" charset="0"/>
              <a:buNone/>
            </a:pPr>
            <a:endParaRPr lang="en-US" sz="1200" dirty="0">
              <a:latin typeface="Calibri" panose="020F0502020204030204" pitchFamily="34" charset="0"/>
              <a:cs typeface="Calibri"/>
            </a:endParaRPr>
          </a:p>
          <a:p>
            <a:pPr marL="0" lvl="0" indent="0">
              <a:spcAft>
                <a:spcPts val="600"/>
              </a:spcAft>
              <a:buFont typeface="Arial" panose="020B0604020202020204" pitchFamily="34" charset="0"/>
              <a:buNone/>
            </a:pPr>
            <a:r>
              <a:rPr lang="en-US" sz="1200" dirty="0">
                <a:latin typeface="Calibri" panose="020F0502020204030204" pitchFamily="34" charset="0"/>
                <a:cs typeface="Calibri"/>
              </a:rPr>
              <a:t>These materials can be integrated into communications with employees, such as newsletters, emails, and intranet sites, and posted around the workplace.</a:t>
            </a:r>
          </a:p>
          <a:p>
            <a:pPr marL="0" indent="0">
              <a:spcAft>
                <a:spcPts val="600"/>
              </a:spcAft>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74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Tx/>
              <a:buNone/>
            </a:pPr>
            <a:r>
              <a:rPr lang="en-US" dirty="0"/>
              <a:t>The Activity Guide includes ideas for how to use materials throughout Suicide Prevention Week or at any time throughout the year as part of a workplace wellness campaign.</a:t>
            </a:r>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754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Font typeface="Arial" panose="020B0604020202020204" pitchFamily="34" charset="0"/>
              <a:buNone/>
            </a:pPr>
            <a:endParaRPr lang="en-US" sz="1200" dirty="0">
              <a:latin typeface="Calibri" panose="020F0502020204030204" pitchFamily="34" charset="0"/>
              <a:cs typeface="Calibri"/>
            </a:endParaRPr>
          </a:p>
          <a:p>
            <a:pPr marL="0" lvl="0" indent="0">
              <a:spcAft>
                <a:spcPts val="600"/>
              </a:spcAft>
              <a:buFont typeface="Arial" panose="020B0604020202020204" pitchFamily="34" charset="0"/>
              <a:buNone/>
            </a:pPr>
            <a:r>
              <a:rPr lang="en-US" sz="1200" dirty="0">
                <a:latin typeface="Calibri" panose="020F0502020204030204" pitchFamily="34" charset="0"/>
              </a:rPr>
              <a:t>The Know the Signs campaign web site is a great place to learn more about warning signs, finding the words to help someone you are concerned about, and reach out to local resources in your community. </a:t>
            </a:r>
          </a:p>
          <a:p>
            <a:pPr marL="0" lvl="0" indent="0">
              <a:spcAft>
                <a:spcPts val="600"/>
              </a:spcAft>
              <a:buFont typeface="Arial" panose="020B0604020202020204" pitchFamily="34" charset="0"/>
              <a:buNone/>
            </a:pPr>
            <a:endParaRPr lang="en-US" sz="1200" dirty="0">
              <a:latin typeface="Calibri" panose="020F0502020204030204" pitchFamily="34" charset="0"/>
            </a:endParaRPr>
          </a:p>
          <a:p>
            <a:pPr marL="0" lvl="0" indent="0">
              <a:spcAft>
                <a:spcPts val="600"/>
              </a:spcAft>
              <a:buFont typeface="Arial" panose="020B0604020202020204" pitchFamily="34" charset="0"/>
              <a:buNone/>
            </a:pPr>
            <a:r>
              <a:rPr lang="en-US" sz="1200" dirty="0">
                <a:latin typeface="Calibri" panose="020F0502020204030204" pitchFamily="34" charset="0"/>
              </a:rPr>
              <a:t>The menu at the very bottom of the page links to the Suicide Prevention Week Kit and other campaign resources.</a:t>
            </a:r>
          </a:p>
          <a:p>
            <a:pPr marL="0" indent="0">
              <a:spcAft>
                <a:spcPts val="600"/>
              </a:spcAft>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324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Font typeface="Arial" panose="020B0604020202020204" pitchFamily="34" charset="0"/>
              <a:buNone/>
            </a:pPr>
            <a:r>
              <a:rPr lang="en-US" sz="1200" dirty="0">
                <a:latin typeface="Calibri" panose="020F0502020204030204" pitchFamily="34" charset="0"/>
                <a:cs typeface="Calibri"/>
              </a:rPr>
              <a:t>From the home page of the Kit, educational and outreach tools and resources are available to view and download.</a:t>
            </a:r>
          </a:p>
          <a:p>
            <a:pPr marL="0" lvl="0" indent="0">
              <a:spcAft>
                <a:spcPts val="600"/>
              </a:spcAft>
              <a:buFont typeface="Arial" panose="020B0604020202020204" pitchFamily="34" charset="0"/>
              <a:buNone/>
            </a:pPr>
            <a:endParaRPr lang="en-US" sz="1200" dirty="0">
              <a:latin typeface="Calibri" panose="020F0502020204030204" pitchFamily="34" charset="0"/>
              <a:cs typeface="Calibri"/>
            </a:endParaRPr>
          </a:p>
          <a:p>
            <a:pPr marL="0" lvl="0" indent="0">
              <a:spcAft>
                <a:spcPts val="600"/>
              </a:spcAft>
              <a:buFont typeface="Arial" panose="020B0604020202020204" pitchFamily="34" charset="0"/>
              <a:buNone/>
            </a:pPr>
            <a:r>
              <a:rPr lang="en-US" sz="1200" dirty="0">
                <a:latin typeface="Calibri" panose="020F0502020204030204" pitchFamily="34" charset="0"/>
                <a:cs typeface="Calibri"/>
              </a:rPr>
              <a:t>Many materials are bilingual in English and Spanish. There is a also a dedicated section for suicide prevention resources for diverse communities and in different languages.</a:t>
            </a:r>
            <a:endParaRPr lang="en-US" dirty="0"/>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04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contact information on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88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316F2-DC7C-45CB-9708-F1D53FDAE9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78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started, I would like to clarify some of the recommended terminology around suicide prevention.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it comes to suicide prevention, the terms, phrases and words we use can have a significant impact on the way messages are received. Messages can either encourage someone to seek help and reach out, or they can push people further from the support they need. The suicide prevention community is trying to clarify the ways we all refer to actions related to suicide to better support help-seeking behavior among those that who are at risk.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most common phrase we use when someone has died by suicide is “committed suicide”. It is recommended to avoid this term because it is ,most often associated with criminal actions. Framing suicide this way can bring about feelings of shame, guilt or stigma that can be hurtful to loss survivors or inadvertently reinforce a negative bias preventing people from reaching out for help.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may have heard people refer to a “successful” or an “unsuccessful” suicide attempt. But there is no success or lack thereof when talking about suicide.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actions should be referred to clearly as a death by suicide, or an attempted suicide. Using this phrasing helps to remove the negative bias of shame or stigma.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One recent study explored this terminology and found that among respondents, “took their own life”, “died by suicide” and “attempted suicide” received the highest consistent marks for acceptability.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Speaker’s Note: Option to share this reference if asked: </a:t>
            </a:r>
            <a:r>
              <a:rPr lang="en-US" b="0" dirty="0"/>
              <a:t>Language use and suicide: An online cross-sectional survey </a:t>
            </a:r>
            <a:r>
              <a:rPr lang="en-US" dirty="0"/>
              <a:t>https://www.ncbi.nlm.nih.gov/pmc/articles/PMC6563960/</a:t>
            </a:r>
          </a:p>
        </p:txBody>
      </p:sp>
      <p:sp>
        <p:nvSpPr>
          <p:cNvPr id="4" name="Slide Number Placeholder 3"/>
          <p:cNvSpPr>
            <a:spLocks noGrp="1"/>
          </p:cNvSpPr>
          <p:nvPr>
            <p:ph type="sldNum" sz="quarter" idx="10"/>
          </p:nvPr>
        </p:nvSpPr>
        <p:spPr/>
        <p:txBody>
          <a:bodyPr/>
          <a:lstStyle/>
          <a:p>
            <a:pPr marL="0" marR="0" lvl="0" indent="0" algn="r" defTabSz="891090"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109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29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For</a:t>
            </a:r>
            <a:r>
              <a:rPr lang="en-US" baseline="0" dirty="0"/>
              <a:t> a long time suicide rates increased with age, with older adults having the highest rates.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70% of suicide deaths are among working age adults</a:t>
            </a:r>
          </a:p>
          <a:p>
            <a:pPr marL="171450" indent="-171450">
              <a:buFont typeface="Arial" charset="0"/>
              <a:buChar char="•"/>
            </a:pPr>
            <a:r>
              <a:rPr lang="en-US" baseline="0" dirty="0"/>
              <a:t>In the last 10 years the rate of suicide among working age adults has been increasing rapidly, more than any other group.</a:t>
            </a:r>
          </a:p>
          <a:p>
            <a:pPr marL="171450" indent="-171450">
              <a:buFont typeface="Arial" charset="0"/>
              <a:buChar char="•"/>
            </a:pPr>
            <a:r>
              <a:rPr lang="en-US" baseline="0" dirty="0"/>
              <a:t>Adults in this age group don</a:t>
            </a:r>
            <a:r>
              <a:rPr lang="mr-IN" baseline="0" dirty="0"/>
              <a:t>’</a:t>
            </a:r>
            <a:r>
              <a:rPr lang="en-US" baseline="0" dirty="0"/>
              <a:t>t gather in schools or other settings where they are a captive audience </a:t>
            </a:r>
            <a:r>
              <a:rPr lang="mr-IN" baseline="0" dirty="0"/>
              <a:t>–</a:t>
            </a:r>
            <a:r>
              <a:rPr lang="en-US" baseline="0" dirty="0"/>
              <a:t> but most do go to work, whether at a large company or a small mom and pop.</a:t>
            </a:r>
          </a:p>
          <a:p>
            <a:pPr marL="171450" indent="-171450">
              <a:buFont typeface="Arial" charset="0"/>
              <a:buChar char="•"/>
            </a:pPr>
            <a:r>
              <a:rPr lang="en-US" baseline="0" dirty="0"/>
              <a:t>Many are balancing significant family and financial obligations with the many hours each day spent at work, or commuting to and from work.</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18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Suicide prevention </a:t>
            </a:r>
            <a:r>
              <a:rPr lang="en-US" baseline="0" dirty="0"/>
              <a:t>is also good business: </a:t>
            </a:r>
            <a:r>
              <a:rPr lang="en-US" dirty="0"/>
              <a:t>As managers and leaders,</a:t>
            </a:r>
            <a:r>
              <a:rPr lang="en-US" baseline="0" dirty="0"/>
              <a:t> we want to do the right thing for our business and also for our employees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Employees are the largest and most important investment in any business. </a:t>
            </a:r>
          </a:p>
          <a:p>
            <a:pPr marL="171450" indent="-171450">
              <a:buFont typeface="Arial" charset="0"/>
              <a:buChar char="•"/>
            </a:pPr>
            <a:r>
              <a:rPr lang="en-US" dirty="0"/>
              <a:t>The</a:t>
            </a:r>
            <a:r>
              <a:rPr lang="en-US" baseline="0" dirty="0"/>
              <a:t> workplace can foster protective factors against suicide, including a sense of a sense of satisfaction and purpose as well as </a:t>
            </a:r>
            <a:r>
              <a:rPr lang="en-US" dirty="0"/>
              <a:t>a sense</a:t>
            </a:r>
            <a:r>
              <a:rPr lang="en-US" baseline="0" dirty="0"/>
              <a:t> of belonging and community for employees that feel supported and part of a team</a:t>
            </a:r>
          </a:p>
          <a:p>
            <a:pPr marL="171450" indent="-171450">
              <a:buFont typeface="Arial" charset="0"/>
              <a:buChar char="•"/>
            </a:pPr>
            <a:r>
              <a:rPr lang="en-US" baseline="0" dirty="0"/>
              <a:t>The affects of a suicide on employees can be emotionally devastating, and costly.</a:t>
            </a:r>
            <a:r>
              <a:rPr lang="mr-IN"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8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dirty="0">
                <a:solidFill>
                  <a:schemeClr val="tx1"/>
                </a:solidFill>
                <a:effectLst/>
                <a:latin typeface="+mn-lt"/>
                <a:ea typeface="+mn-ea"/>
                <a:cs typeface="+mn-cs"/>
              </a:rPr>
              <a:t>Suicide also has economic costs,</a:t>
            </a:r>
            <a:r>
              <a:rPr lang="en-US" sz="1200" b="0" i="0" u="none" strike="noStrike" kern="1200" baseline="0" dirty="0">
                <a:solidFill>
                  <a:schemeClr val="tx1"/>
                </a:solidFill>
                <a:effectLst/>
                <a:latin typeface="+mn-lt"/>
                <a:ea typeface="+mn-ea"/>
                <a:cs typeface="+mn-cs"/>
              </a:rPr>
              <a:t> including </a:t>
            </a:r>
            <a:r>
              <a:rPr lang="en-US" sz="1200" b="0" i="0" u="none" strike="noStrike" kern="1200" dirty="0">
                <a:solidFill>
                  <a:schemeClr val="tx1"/>
                </a:solidFill>
                <a:effectLst/>
                <a:latin typeface="+mn-lt"/>
                <a:ea typeface="+mn-ea"/>
                <a:cs typeface="+mn-cs"/>
              </a:rPr>
              <a:t>medical costs for individuals and families, lost income for families, and lost productivity for employers.</a:t>
            </a:r>
          </a:p>
          <a:p>
            <a:pPr marL="171450" indent="-171450">
              <a:buFont typeface="Arial" charset="0"/>
              <a:buChar char="•"/>
            </a:pPr>
            <a:r>
              <a:rPr lang="en-US" sz="1200" b="0" i="0" u="none" strike="noStrike" kern="1200" dirty="0">
                <a:solidFill>
                  <a:schemeClr val="tx1"/>
                </a:solidFill>
                <a:effectLst/>
                <a:latin typeface="+mn-lt"/>
                <a:ea typeface="+mn-ea"/>
                <a:cs typeface="+mn-cs"/>
              </a:rPr>
              <a:t>The costs of suicidal behaviors—and the savings that can result from preventing these behaviors—can help convince business leaders that suicide prevention is an investment that will save dollars as well as lives. </a:t>
            </a:r>
          </a:p>
          <a:p>
            <a:pPr marL="171450" indent="-171450">
              <a:buFont typeface="Arial" charset="0"/>
              <a:buChar char="•"/>
            </a:pPr>
            <a:r>
              <a:rPr lang="en-US" sz="1200" b="0" i="0" u="none" strike="noStrike" kern="1200" dirty="0">
                <a:solidFill>
                  <a:schemeClr val="tx1"/>
                </a:solidFill>
                <a:effectLst/>
                <a:latin typeface="+mn-lt"/>
                <a:ea typeface="+mn-ea"/>
                <a:cs typeface="+mn-cs"/>
              </a:rPr>
              <a:t>For example, a recent study  revealed the following:</a:t>
            </a:r>
          </a:p>
          <a:p>
            <a:pPr marL="628650" lvl="1" indent="-171450">
              <a:buFont typeface="Arial" charset="0"/>
              <a:buChar char="•"/>
            </a:pPr>
            <a:r>
              <a:rPr lang="en-US" sz="1200" b="0" i="0" u="none" strike="noStrike" kern="1200" dirty="0">
                <a:solidFill>
                  <a:schemeClr val="tx1"/>
                </a:solidFill>
                <a:effectLst/>
                <a:latin typeface="+mn-lt"/>
                <a:ea typeface="+mn-ea"/>
                <a:cs typeface="+mn-cs"/>
              </a:rPr>
              <a:t>The average cost of one suicide was $1,329,553.</a:t>
            </a:r>
          </a:p>
          <a:p>
            <a:pPr marL="628650" lvl="1" indent="-171450">
              <a:buFont typeface="Arial" charset="0"/>
              <a:buChar char="•"/>
            </a:pPr>
            <a:r>
              <a:rPr lang="en-US" sz="1200" b="0" i="0" u="none" strike="noStrike" kern="1200" dirty="0">
                <a:solidFill>
                  <a:schemeClr val="tx1"/>
                </a:solidFill>
                <a:effectLst/>
                <a:latin typeface="+mn-lt"/>
                <a:ea typeface="+mn-ea"/>
                <a:cs typeface="+mn-cs"/>
              </a:rPr>
              <a:t>More than 97 percent of this cost was due to lost productivity. The remaining 3 percent were costs associated with medical treatment.</a:t>
            </a:r>
          </a:p>
          <a:p>
            <a:pPr marL="628650" lvl="1" indent="-171450">
              <a:buFont typeface="Arial" charset="0"/>
              <a:buChar char="•"/>
            </a:pPr>
            <a:r>
              <a:rPr lang="en-US" sz="1200" b="0" i="0" u="none" strike="noStrike" kern="1200" dirty="0">
                <a:solidFill>
                  <a:schemeClr val="tx1"/>
                </a:solidFill>
                <a:effectLst/>
                <a:latin typeface="+mn-lt"/>
                <a:ea typeface="+mn-ea"/>
                <a:cs typeface="+mn-cs"/>
              </a:rPr>
              <a:t>The total cost of suicides and suicide attempts,  was $93.5 billion. This estimate accounts for the total known number of suicide deaths and attempts as well as accounting for</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likely under-reporting</a:t>
            </a:r>
            <a:r>
              <a:rPr lang="en-US" sz="1200" b="0" i="0" u="none" strike="noStrike" kern="1200" baseline="0" dirty="0">
                <a:solidFill>
                  <a:schemeClr val="tx1"/>
                </a:solidFill>
                <a:effectLst/>
                <a:latin typeface="+mn-lt"/>
                <a:ea typeface="+mn-ea"/>
                <a:cs typeface="+mn-cs"/>
              </a:rPr>
              <a:t> of suicidal behavior based on previous studies</a:t>
            </a:r>
            <a:endParaRPr lang="en-US" sz="1200" b="0" i="0" u="none" strike="noStrike" kern="1200" dirty="0">
              <a:solidFill>
                <a:schemeClr val="tx1"/>
              </a:solidFill>
              <a:effectLst/>
              <a:latin typeface="+mn-lt"/>
              <a:ea typeface="+mn-ea"/>
              <a:cs typeface="+mn-cs"/>
            </a:endParaRPr>
          </a:p>
          <a:p>
            <a:pPr marL="171450" indent="-171450">
              <a:buFont typeface="Arial" charset="0"/>
              <a:buChar char="•"/>
            </a:pPr>
            <a:r>
              <a:rPr lang="en-US" sz="1200" b="0" i="0" u="none" strike="noStrike" kern="1200" dirty="0">
                <a:solidFill>
                  <a:schemeClr val="tx1"/>
                </a:solidFill>
                <a:effectLst/>
                <a:latin typeface="+mn-lt"/>
                <a:ea typeface="+mn-ea"/>
                <a:cs typeface="+mn-cs"/>
              </a:rPr>
              <a:t>Every $1.00 spent on prevention and early intervention saved $2.50 in the cost of suicides.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22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next section of the presentation will share a comprehensive blueprint for how your agency can get started.</a:t>
            </a:r>
          </a:p>
        </p:txBody>
      </p:sp>
      <p:sp>
        <p:nvSpPr>
          <p:cNvPr id="4" name="Slide Number Placeholder 3"/>
          <p:cNvSpPr>
            <a:spLocks noGrp="1"/>
          </p:cNvSpPr>
          <p:nvPr>
            <p:ph type="sldNum" sz="quarter" idx="5"/>
          </p:nvPr>
        </p:nvSpPr>
        <p:spPr/>
        <p:txBody>
          <a:bodyPr/>
          <a:lstStyle/>
          <a:p>
            <a:pPr marL="0" marR="0" lvl="0" indent="0" algn="r" defTabSz="923035"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3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99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pPr marL="171450" indent="-171450">
              <a:buFont typeface="Arial" charset="0"/>
              <a:buChar char="•"/>
            </a:pPr>
            <a:r>
              <a:rPr lang="en-US" dirty="0"/>
              <a:t>The Comprehensive Blueprint for Workplace Suicide Prevention </a:t>
            </a:r>
            <a:r>
              <a:rPr lang="en-US" baseline="0" dirty="0"/>
              <a:t>is part of a national public-private partnership, the Action Alliance for Suicide Prevention with Working Minds, the Suicide Prevention Resource Center, and the Jed Foundation. </a:t>
            </a:r>
          </a:p>
          <a:p>
            <a:pPr marL="171450" indent="-171450">
              <a:buFont typeface="Arial" charset="0"/>
              <a:buChar char="•"/>
            </a:pPr>
            <a:r>
              <a:rPr lang="en-US" baseline="0" dirty="0"/>
              <a:t>The Blueprint was adapted from the Air Force Suicide Prevention Program, a comprehensive program that demonstrated reductions in suicide, as well as other negative outcomes such as interpersonal violence and substance abuse.</a:t>
            </a:r>
          </a:p>
          <a:p>
            <a:pPr marL="171450" indent="-171450">
              <a:buFont typeface="Arial" charset="0"/>
              <a:buChar char="•"/>
            </a:pPr>
            <a:r>
              <a:rPr lang="en-US" baseline="0" dirty="0"/>
              <a:t>It outlines 8 areas of action that workplaces can take to promote suicide prevention. They include actions that can prevent problems from occurring as well as ways to promote healing and support after a crisis.</a:t>
            </a:r>
          </a:p>
          <a:p>
            <a:pPr marL="171450" indent="-171450">
              <a:buFont typeface="Arial" charset="0"/>
              <a:buChar char="•"/>
            </a:pPr>
            <a:r>
              <a:rPr lang="en-US" baseline="0" dirty="0"/>
              <a:t>We will delve into five strategies from this blueprint that you can do to take action at your workplace.</a:t>
            </a:r>
            <a:endParaRPr lang="en-US" dirty="0"/>
          </a:p>
          <a:p>
            <a:pPr marL="171450" indent="-171450">
              <a:buFont typeface="Arial" charset="0"/>
              <a:buChar char="•"/>
            </a:pPr>
            <a:endParaRPr lang="en-US" dirty="0"/>
          </a:p>
          <a:p>
            <a:r>
              <a:rPr lang="en-US" dirty="0"/>
              <a:t>https://</a:t>
            </a:r>
            <a:r>
              <a:rPr lang="en-US" dirty="0" err="1"/>
              <a:t>theactionalliance.org</a:t>
            </a:r>
            <a:r>
              <a:rPr lang="en-US" dirty="0"/>
              <a:t>/resource/comprehensive-blueprint-workplace-suicide-prevention</a:t>
            </a:r>
          </a:p>
          <a:p>
            <a:endParaRPr lang="en-US" dirty="0"/>
          </a:p>
          <a:p>
            <a:endParaRPr lang="en-US" dirty="0"/>
          </a:p>
        </p:txBody>
      </p:sp>
    </p:spTree>
    <p:extLst>
      <p:ext uri="{BB962C8B-B14F-4D97-AF65-F5344CB8AC3E}">
        <p14:creationId xmlns:p14="http://schemas.microsoft.com/office/powerpoint/2010/main" val="90532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FD46A-AC40-144C-8916-D9A93A6736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792F-B6B6-C243-8996-B149C07CB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5FE5D-6E43-CC41-83AC-CAD6127C74B2}"/>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5" name="Footer Placeholder 4">
            <a:extLst>
              <a:ext uri="{FF2B5EF4-FFF2-40B4-BE49-F238E27FC236}">
                <a16:creationId xmlns:a16="http://schemas.microsoft.com/office/drawing/2014/main" id="{F4C094AD-E94F-3841-BD5D-12408FC74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419BD-9BB2-0B4D-A2CE-981FEC029A2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16160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F94B-57CC-3141-BA80-F080B5DB5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F6E4EE-B37C-4D4D-9AAA-48E055C3D8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35FEB-1819-284A-9F93-106FD46DA3FF}"/>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5" name="Footer Placeholder 4">
            <a:extLst>
              <a:ext uri="{FF2B5EF4-FFF2-40B4-BE49-F238E27FC236}">
                <a16:creationId xmlns:a16="http://schemas.microsoft.com/office/drawing/2014/main" id="{F2D13175-2DDE-D643-B7AB-3EFEEFA7D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C3692-8453-D146-8F2E-04E703F44BF5}"/>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249031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1947F-2BC4-9B41-BCE9-7494E2E94C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77B6F7-F4DD-BF4E-AB28-4B43016163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5A68C-EB8F-D14B-9ACC-3452889F85C0}"/>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5" name="Footer Placeholder 4">
            <a:extLst>
              <a:ext uri="{FF2B5EF4-FFF2-40B4-BE49-F238E27FC236}">
                <a16:creationId xmlns:a16="http://schemas.microsoft.com/office/drawing/2014/main" id="{9D1E3D55-EA2F-944B-9DFE-915F4016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E3B6D-C426-A443-BDC2-8C76DD42928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59322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2DA087-1131-4F12-831B-2A7F0E875545}" type="datetime1">
              <a:rPr lang="en-US" smtClean="0"/>
              <a:t>8/24/21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897968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63A8D9A5-7F19-4CB9-A72B-7FA85D51AA0D}" type="datetimeFigureOut">
              <a:rPr lang="en-US" smtClean="0"/>
              <a:t>8/24/21</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408344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79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C0766-2EC1-4B9B-AECD-3693F3C5C1A8}" type="datetime1">
              <a:rPr lang="en-US" smtClean="0"/>
              <a:t>8/24/21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a:t>KNOW THE SIGNS</a:t>
            </a:r>
          </a:p>
        </p:txBody>
      </p:sp>
      <p:sp>
        <p:nvSpPr>
          <p:cNvPr id="6" name="Slide Number Placeholder 5"/>
          <p:cNvSpPr>
            <a:spLocks noGrp="1"/>
          </p:cNvSpPr>
          <p:nvPr>
            <p:ph type="sldNum" sz="quarter" idx="12"/>
          </p:nvPr>
        </p:nvSpPr>
        <p:spPr/>
        <p:txBody>
          <a:bodyPr/>
          <a:lstStyle/>
          <a:p>
            <a:fld id="{EC55A2A8-1699-F349-BD69-94D70798E06E}" type="slidenum">
              <a:rPr lang="en-US" smtClean="0"/>
              <a:pPr/>
              <a:t>‹#›</a:t>
            </a:fld>
            <a:endParaRPr lang="en-US" dirty="0"/>
          </a:p>
        </p:txBody>
      </p:sp>
    </p:spTree>
    <p:extLst>
      <p:ext uri="{BB962C8B-B14F-4D97-AF65-F5344CB8AC3E}">
        <p14:creationId xmlns:p14="http://schemas.microsoft.com/office/powerpoint/2010/main" val="248299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5391-A0C4-A442-AFE2-AF93E0E51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34661-F8F9-4C4E-8704-0FAEF5D96C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42215-6C35-BC4F-AC44-3F5F7113A5B1}"/>
              </a:ext>
            </a:extLst>
          </p:cNvPr>
          <p:cNvSpPr>
            <a:spLocks noGrp="1"/>
          </p:cNvSpPr>
          <p:nvPr>
            <p:ph type="dt" sz="half" idx="10"/>
          </p:nvPr>
        </p:nvSpPr>
        <p:spPr/>
        <p:txBody>
          <a:bodyPr/>
          <a:lstStyle/>
          <a:p>
            <a:fld id="{2A7B5D62-C1BE-8C42-B2C5-2407ECCC12AE}" type="datetimeFigureOut">
              <a:rPr lang="en-US" smtClean="0"/>
              <a:t>8/24/21</a:t>
            </a:fld>
            <a:endParaRPr lang="en-US"/>
          </a:p>
        </p:txBody>
      </p:sp>
      <p:sp>
        <p:nvSpPr>
          <p:cNvPr id="5" name="Footer Placeholder 4">
            <a:extLst>
              <a:ext uri="{FF2B5EF4-FFF2-40B4-BE49-F238E27FC236}">
                <a16:creationId xmlns:a16="http://schemas.microsoft.com/office/drawing/2014/main" id="{7FC60F26-740F-534B-A4A2-BE006E51D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0268C-2E94-5842-AFC2-3CBA477C2B35}"/>
              </a:ext>
            </a:extLst>
          </p:cNvPr>
          <p:cNvSpPr>
            <a:spLocks noGrp="1"/>
          </p:cNvSpPr>
          <p:nvPr>
            <p:ph type="sldNum" sz="quarter" idx="12"/>
          </p:nvPr>
        </p:nvSpPr>
        <p:spPr/>
        <p:txBody>
          <a:bodyPr/>
          <a:lstStyle/>
          <a:p>
            <a:fld id="{638A3447-4D5A-DC45-801A-3EE01997A91A}" type="slidenum">
              <a:rPr lang="en-US" smtClean="0"/>
              <a:t>‹#›</a:t>
            </a:fld>
            <a:endParaRPr lang="en-US"/>
          </a:p>
        </p:txBody>
      </p:sp>
    </p:spTree>
    <p:extLst>
      <p:ext uri="{BB962C8B-B14F-4D97-AF65-F5344CB8AC3E}">
        <p14:creationId xmlns:p14="http://schemas.microsoft.com/office/powerpoint/2010/main" val="9826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63A8D9A5-7F19-4CB9-A72B-7FA85D51AA0D}" type="datetimeFigureOut">
              <a:rPr lang="en-US" smtClean="0"/>
              <a:t>8/24/21</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490917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F39973A6-A1FE-4E0A-9088-18C16EE6BF06}" type="datetime1">
              <a:rPr lang="en-US" smtClean="0"/>
              <a:t>8/25/21</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86233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39715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4B2B-9F7B-E048-83AB-CAF2CB859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ED48CF-D32D-284F-8124-EA3B574712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4AE16-5711-364C-A6DD-03161492F146}"/>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5" name="Footer Placeholder 4">
            <a:extLst>
              <a:ext uri="{FF2B5EF4-FFF2-40B4-BE49-F238E27FC236}">
                <a16:creationId xmlns:a16="http://schemas.microsoft.com/office/drawing/2014/main" id="{6A691C48-748A-3744-9651-0F045CE13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BB3C0-48B6-BA4F-B202-F71E2124A715}"/>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4062517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211638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9485-B2E6-484C-84B1-2CEFB582B8BB}"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821931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B9485-B2E6-484C-84B1-2CEFB582B8BB}"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4828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B9485-B2E6-484C-84B1-2CEFB582B8BB}" type="datetimeFigureOut">
              <a:rPr lang="en-US" smtClean="0"/>
              <a:t>8/25/21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17224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B9485-B2E6-484C-84B1-2CEFB582B8BB}" type="datetimeFigureOut">
              <a:rPr lang="en-US" smtClean="0"/>
              <a:t>8/25/21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373290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9485-B2E6-484C-84B1-2CEFB582B8BB}" type="datetimeFigureOut">
              <a:rPr lang="en-US" smtClean="0"/>
              <a:t>8/25/21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868755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9485-B2E6-484C-84B1-2CEFB582B8BB}"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09849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9485-B2E6-484C-84B1-2CEFB582B8BB}"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381271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3205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12112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C7CD-95EA-6943-A109-6EF5ACBEE6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123A15-0A7C-724F-8915-BEA249F9F7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867B7-80AE-B34D-B3B6-37C36A7D4EB8}"/>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5" name="Footer Placeholder 4">
            <a:extLst>
              <a:ext uri="{FF2B5EF4-FFF2-40B4-BE49-F238E27FC236}">
                <a16:creationId xmlns:a16="http://schemas.microsoft.com/office/drawing/2014/main" id="{9670FDEF-3613-CF49-AD1A-51F5AD057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7304B-9722-6C4E-A484-C5CB79EC90D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70593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C1856DD6-C393-4F1F-AE32-33EF6D229990}" type="datetime1">
              <a:rPr lang="en-US" smtClean="0"/>
              <a:t>8/25/21</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290639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2C1B8BFD-2078-455C-8FB1-A77C96249E2B}" type="datetime1">
              <a:rPr lang="en-US" smtClean="0"/>
              <a:t>8/25/21</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238598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306ACC0C-D7EC-4A56-AAF0-C571A487DBF4}" type="datetime1">
              <a:rPr lang="en-US" smtClean="0"/>
              <a:t>8/25/21</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137490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2AA40DEB-652F-42EE-B2FC-3E13F7581367}" type="datetime1">
              <a:rPr lang="en-US" smtClean="0"/>
              <a:t>8/25/21</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359692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AE97BFE8-3187-4EFC-BD1F-77FFD95F0FD6}" type="datetime1">
              <a:rPr lang="en-US" smtClean="0"/>
              <a:t>8/25/21</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969264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60C4D83B-70C1-431B-BB1D-EF8EDC6DFBE4}" type="datetime1">
              <a:rPr lang="en-US" smtClean="0"/>
              <a:t>8/25/21</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025869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0C67F6A1-0249-48D9-827D-73A03D859DDA}" type="datetime1">
              <a:rPr lang="en-US" smtClean="0"/>
              <a:t>8/25/21</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009176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F71852CE-0198-4D46-9D12-044C5AC21050}" type="datetime1">
              <a:rPr lang="en-US" smtClean="0"/>
              <a:t>8/25/21</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767182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7ECF7FF8-37F2-4AC8-A865-0D5FA0264E97}" type="datetime1">
              <a:rPr lang="en-US" smtClean="0"/>
              <a:t>8/25/21</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748561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809BD237-5FAD-4E75-AE54-551C2E71116E}" type="datetime1">
              <a:rPr lang="en-US" smtClean="0"/>
              <a:t>8/25/21</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69636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03C8-488C-344D-9CCE-DB81F7117D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C9FD7-B9F2-9349-8934-DEF22192F5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F0ECC-D480-9141-9227-8BF15C9DA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11C768-A4C5-C645-A0BB-23C2A7556D7C}"/>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6" name="Footer Placeholder 5">
            <a:extLst>
              <a:ext uri="{FF2B5EF4-FFF2-40B4-BE49-F238E27FC236}">
                <a16:creationId xmlns:a16="http://schemas.microsoft.com/office/drawing/2014/main" id="{FCF8F9DB-8865-8143-BA04-37CB40284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A20C5-B1BD-5F4E-A0C7-208FBBFFA6F0}"/>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438844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18D040BA-4ABE-4791-99FD-7E01355EA000}" type="datetime1">
              <a:rPr lang="en-US" smtClean="0"/>
              <a:t>8/25/21</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067811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AD40F-09AE-4545-BAD8-8A020BA7D822}"/>
              </a:ext>
            </a:extLst>
          </p:cNvPr>
          <p:cNvSpPr>
            <a:spLocks noGrp="1"/>
          </p:cNvSpPr>
          <p:nvPr>
            <p:ph type="dt" sz="half" idx="10"/>
          </p:nvPr>
        </p:nvSpPr>
        <p:spPr/>
        <p:txBody>
          <a:bodyPr/>
          <a:lstStyle/>
          <a:p>
            <a:fld id="{B277CC60-8D1C-4847-B293-64A8DAEA0D4C}" type="datetimeFigureOut">
              <a:rPr lang="en-US" smtClean="0"/>
              <a:t>8/25/21</a:t>
            </a:fld>
            <a:endParaRPr lang="en-US"/>
          </a:p>
        </p:txBody>
      </p:sp>
      <p:sp>
        <p:nvSpPr>
          <p:cNvPr id="3" name="Footer Placeholder 2">
            <a:extLst>
              <a:ext uri="{FF2B5EF4-FFF2-40B4-BE49-F238E27FC236}">
                <a16:creationId xmlns:a16="http://schemas.microsoft.com/office/drawing/2014/main" id="{A4B39012-7FF6-4E4E-96D1-6AA6527E97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27D3A-7A6C-F549-ADEB-9E3D2A44C118}"/>
              </a:ext>
            </a:extLst>
          </p:cNvPr>
          <p:cNvSpPr>
            <a:spLocks noGrp="1"/>
          </p:cNvSpPr>
          <p:nvPr>
            <p:ph type="sldNum" sz="quarter" idx="12"/>
          </p:nvPr>
        </p:nvSpPr>
        <p:spPr/>
        <p:txBody>
          <a:bodyPr/>
          <a:lstStyle/>
          <a:p>
            <a:fld id="{3623325B-055D-0042-BD5B-3E01DDB5C912}" type="slidenum">
              <a:rPr lang="en-US" smtClean="0"/>
              <a:t>‹#›</a:t>
            </a:fld>
            <a:endParaRPr lang="en-US"/>
          </a:p>
        </p:txBody>
      </p:sp>
    </p:spTree>
    <p:extLst>
      <p:ext uri="{BB962C8B-B14F-4D97-AF65-F5344CB8AC3E}">
        <p14:creationId xmlns:p14="http://schemas.microsoft.com/office/powerpoint/2010/main" val="4114356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621B-0B00-40D3-9BE6-A10C4F488D6E}" type="datetime1">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003972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DA087-1131-4F12-831B-2A7F0E875545}" type="datetime1">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325581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ADF03-A6D1-4084-9627-1BAAB601F6D8}" type="datetime1">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779835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74FA61F7-A162-47FB-93B7-6C382281C0B4}" type="datetime1">
              <a:rPr lang="en-US" smtClean="0"/>
              <a:t>8/25/21</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150783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C266770F-6DC9-4FB7-A920-359284FB2793}" type="datetime1">
              <a:rPr lang="en-US" smtClean="0"/>
              <a:t>8/25/21</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170714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C6605BEB-3492-4346-92AD-E677C91D219A}" type="datetime1">
              <a:rPr lang="en-US" smtClean="0"/>
              <a:t>8/25/21</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043324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30256604-A958-430B-B27D-5F1A988D1EA5}" type="datetime1">
              <a:rPr lang="en-US" smtClean="0"/>
              <a:t>8/25/21</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259182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100AE78B-727A-48EF-8173-278A14294575}" type="datetime1">
              <a:rPr lang="en-US" smtClean="0"/>
              <a:t>8/25/21</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57143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FE96-A4EC-324B-B1AE-7212D30699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700948-AD43-134A-AC4E-51E31466B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55F2A2-B417-4F4C-9633-20C1884198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66DD4-963A-1A4D-AD28-9021452DC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32EE1D-CE35-4648-8F51-AF71646642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75FFDA-B75F-F24D-B084-9F4C21178693}"/>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8" name="Footer Placeholder 7">
            <a:extLst>
              <a:ext uri="{FF2B5EF4-FFF2-40B4-BE49-F238E27FC236}">
                <a16:creationId xmlns:a16="http://schemas.microsoft.com/office/drawing/2014/main" id="{6C388BF4-0DDD-C849-AA27-3B82A01E95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94AAD-4261-DD42-A0E3-E37302881B5D}"/>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1619619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7BAE4C7E-D6B2-4033-96AA-6DA504B6E78C}" type="datetime1">
              <a:rPr lang="en-US" smtClean="0"/>
              <a:t>8/25/21</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205229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F39973A6-A1FE-4E0A-9088-18C16EE6BF06}" type="datetime1">
              <a:rPr lang="en-US" smtClean="0"/>
              <a:t>8/25/21</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641425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6660EA65-0B04-483E-84EC-6B2D68CD463C}" type="datetime1">
              <a:rPr lang="en-US" smtClean="0"/>
              <a:t>8/25/21</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671650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DCE61D0B-5C8A-4409-AA6E-C46D0986550E}" type="datetime1">
              <a:rPr lang="en-US" smtClean="0"/>
              <a:t>8/25/21</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86796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F932651F-3992-4CDA-BA8F-E495E2CE4781}" type="datetime1">
              <a:rPr lang="en-US" smtClean="0"/>
              <a:t>8/25/21</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027435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0444C1CB-9F75-43AD-9EAF-F53787262786}" type="datetime1">
              <a:rPr lang="en-US" smtClean="0"/>
              <a:t>8/25/21</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80808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F187-E749-8144-AE81-6429F8CA5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BA69E-4B8F-BA40-8982-301938337899}"/>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4" name="Footer Placeholder 3">
            <a:extLst>
              <a:ext uri="{FF2B5EF4-FFF2-40B4-BE49-F238E27FC236}">
                <a16:creationId xmlns:a16="http://schemas.microsoft.com/office/drawing/2014/main" id="{34C8070B-B6D6-FC44-B08D-C95628355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EBC3E3-E6F5-7840-97A3-63C889117618}"/>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271028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6CC2-B95E-4E4F-9C30-D1107FA751B4}"/>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3" name="Footer Placeholder 2">
            <a:extLst>
              <a:ext uri="{FF2B5EF4-FFF2-40B4-BE49-F238E27FC236}">
                <a16:creationId xmlns:a16="http://schemas.microsoft.com/office/drawing/2014/main" id="{24CF6F84-21BF-184B-B41B-11B89EDA0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207FA9-CAD3-9840-AD89-455BB2993E72}"/>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758625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BC59-5AB8-F147-BDE6-6EC4FA0FD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37FB3A-37EC-6A42-AED5-A6B3A2571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5501E7-DD50-2B4C-AFBE-2FCEEDC80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13693-5647-7D42-B346-83FF16027000}"/>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6" name="Footer Placeholder 5">
            <a:extLst>
              <a:ext uri="{FF2B5EF4-FFF2-40B4-BE49-F238E27FC236}">
                <a16:creationId xmlns:a16="http://schemas.microsoft.com/office/drawing/2014/main" id="{7B41F2F4-D64B-7747-91CE-45B088803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DF455-FB59-1F42-9C9E-280C4E36AA90}"/>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05988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47AF-FB45-E446-8958-F201DD3FC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B3356-0358-944D-8AAD-EFB7F58F1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8DD292-5E6D-9644-9821-C45B232E5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461FB-485B-E343-9AE9-C1A0DC18AF68}"/>
              </a:ext>
            </a:extLst>
          </p:cNvPr>
          <p:cNvSpPr>
            <a:spLocks noGrp="1"/>
          </p:cNvSpPr>
          <p:nvPr>
            <p:ph type="dt" sz="half" idx="10"/>
          </p:nvPr>
        </p:nvSpPr>
        <p:spPr/>
        <p:txBody>
          <a:bodyPr/>
          <a:lstStyle/>
          <a:p>
            <a:fld id="{F1E0507D-4F60-7B45-B65B-BF44BD2B75CA}" type="datetimeFigureOut">
              <a:rPr lang="en-US" smtClean="0"/>
              <a:t>8/24/21</a:t>
            </a:fld>
            <a:endParaRPr lang="en-US"/>
          </a:p>
        </p:txBody>
      </p:sp>
      <p:sp>
        <p:nvSpPr>
          <p:cNvPr id="6" name="Footer Placeholder 5">
            <a:extLst>
              <a:ext uri="{FF2B5EF4-FFF2-40B4-BE49-F238E27FC236}">
                <a16:creationId xmlns:a16="http://schemas.microsoft.com/office/drawing/2014/main" id="{07B58A72-8585-BA49-B843-B7A9E7C46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2C507-E9D6-8C4D-A79A-CEF3C5E064F8}"/>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2207682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0.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9.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91EF4-8B6D-5D44-A7ED-D5FBBEDCE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1E773-93DB-CE4A-B3EF-0551C0D19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2F873-639F-CB40-BC83-B57D9ADD5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0507D-4F60-7B45-B65B-BF44BD2B75CA}" type="datetimeFigureOut">
              <a:rPr lang="en-US" smtClean="0"/>
              <a:t>8/24/21</a:t>
            </a:fld>
            <a:endParaRPr lang="en-US"/>
          </a:p>
        </p:txBody>
      </p:sp>
      <p:sp>
        <p:nvSpPr>
          <p:cNvPr id="5" name="Footer Placeholder 4">
            <a:extLst>
              <a:ext uri="{FF2B5EF4-FFF2-40B4-BE49-F238E27FC236}">
                <a16:creationId xmlns:a16="http://schemas.microsoft.com/office/drawing/2014/main" id="{950AE957-0DE1-D54A-B459-EC844F77F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4F8665-556C-354D-88F3-09FB33F37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C2B41-4722-A942-8476-305AFB63CC69}" type="slidenum">
              <a:rPr lang="en-US" smtClean="0"/>
              <a:t>‹#›</a:t>
            </a:fld>
            <a:endParaRPr lang="en-US"/>
          </a:p>
        </p:txBody>
      </p:sp>
    </p:spTree>
    <p:extLst>
      <p:ext uri="{BB962C8B-B14F-4D97-AF65-F5344CB8AC3E}">
        <p14:creationId xmlns:p14="http://schemas.microsoft.com/office/powerpoint/2010/main" val="3708827257"/>
      </p:ext>
    </p:extLst>
  </p:cSld>
  <p:clrMap bg1="lt1" tx1="dk1" bg2="lt2" tx2="dk2" accent1="accent1" accent2="accent2" accent3="accent3" accent4="accent4" accent5="accent5" accent6="accent6" hlink="hlink" folHlink="folHlink"/>
  <p:sldLayoutIdLst>
    <p:sldLayoutId id="2147483649" r:id="rId1"/>
    <p:sldLayoutId id="2147483784"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9F98-17EF-4839-B11B-FB253AC4B600}" type="datetime1">
              <a:rPr lang="en-US" smtClean="0"/>
              <a:t>8/25/21</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413528604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9F98-17EF-4839-B11B-FB253AC4B600}" type="datetime1">
              <a:rPr lang="en-US" smtClean="0"/>
              <a:t>8/24/21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2571293979"/>
      </p:ext>
    </p:extLst>
  </p:cSld>
  <p:clrMap bg1="lt1" tx1="dk1" bg2="lt2" tx2="dk2" accent1="accent1" accent2="accent2" accent3="accent3" accent4="accent4" accent5="accent5" accent6="accent6" hlink="hlink" folHlink="folHlink"/>
  <p:sldLayoutIdLst>
    <p:sldLayoutId id="214748376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8D9A5-7F19-4CB9-A72B-7FA85D51AA0D}" type="datetimeFigureOut">
              <a:rPr lang="en-US" smtClean="0"/>
              <a:t>8/24/21</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943347164"/>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C5225-839C-4FEE-AF56-C251BD439C13}" type="datetime1">
              <a:rPr lang="en-US" smtClean="0"/>
              <a:t>8/24/21</a:t>
            </a:fld>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5A2A8-1699-F349-BD69-94D70798E06E}" type="slidenum">
              <a:rPr lang="en-US" smtClean="0"/>
              <a:pPr/>
              <a:t>‹#›</a:t>
            </a:fld>
            <a:endParaRPr lang="en-US" dirty="0"/>
          </a:p>
        </p:txBody>
      </p:sp>
      <p:sp>
        <p:nvSpPr>
          <p:cNvPr id="8" name="TextBox 7"/>
          <p:cNvSpPr txBox="1"/>
          <p:nvPr userDrawn="1"/>
        </p:nvSpPr>
        <p:spPr>
          <a:xfrm>
            <a:off x="474136" y="6224432"/>
            <a:ext cx="11836400" cy="230832"/>
          </a:xfrm>
          <a:prstGeom prst="rect">
            <a:avLst/>
          </a:prstGeom>
          <a:noFill/>
        </p:spPr>
        <p:txBody>
          <a:bodyPr wrap="square" rtlCol="0">
            <a:spAutoFit/>
          </a:bodyPr>
          <a:lstStyle/>
          <a:p>
            <a:pPr>
              <a:lnSpc>
                <a:spcPct val="70000"/>
              </a:lnSpc>
            </a:pPr>
            <a:r>
              <a:rPr lang="en-US" sz="1200" b="1" spc="300" dirty="0">
                <a:latin typeface="Arial"/>
                <a:cs typeface="Arial"/>
              </a:rPr>
              <a:t>Know the Signs </a:t>
            </a:r>
            <a:r>
              <a:rPr lang="en-US" sz="1200" b="1" spc="300" dirty="0">
                <a:solidFill>
                  <a:schemeClr val="accent6"/>
                </a:solidFill>
                <a:latin typeface="Arial"/>
                <a:cs typeface="Arial"/>
              </a:rPr>
              <a:t>&gt;&gt;</a:t>
            </a:r>
            <a:r>
              <a:rPr lang="en-US" sz="1200" b="1" spc="300" baseline="0" dirty="0">
                <a:solidFill>
                  <a:schemeClr val="accent6"/>
                </a:solidFill>
                <a:latin typeface="Arial"/>
                <a:cs typeface="Arial"/>
              </a:rPr>
              <a:t> </a:t>
            </a:r>
            <a:r>
              <a:rPr lang="en-US" sz="1200" b="1" spc="300" baseline="0" dirty="0">
                <a:latin typeface="Arial"/>
                <a:cs typeface="Arial"/>
              </a:rPr>
              <a:t>Find the Words </a:t>
            </a:r>
            <a:r>
              <a:rPr lang="en-US" sz="1200" b="1" spc="300" baseline="0" dirty="0">
                <a:solidFill>
                  <a:srgbClr val="F79646"/>
                </a:solidFill>
                <a:latin typeface="Arial"/>
                <a:cs typeface="Arial"/>
              </a:rPr>
              <a:t>&gt;&gt; </a:t>
            </a:r>
            <a:r>
              <a:rPr lang="en-US" sz="1200" b="1" spc="300" baseline="0" dirty="0">
                <a:latin typeface="Arial"/>
                <a:cs typeface="Arial"/>
              </a:rPr>
              <a:t>Reach Out</a:t>
            </a:r>
            <a:endParaRPr lang="en-US" sz="1200" spc="300" dirty="0">
              <a:latin typeface="Arial"/>
              <a:cs typeface="Arial"/>
            </a:endParaRPr>
          </a:p>
        </p:txBody>
      </p:sp>
      <p:cxnSp>
        <p:nvCxnSpPr>
          <p:cNvPr id="10" name="Straight Connector 9"/>
          <p:cNvCxnSpPr/>
          <p:nvPr userDrawn="1"/>
        </p:nvCxnSpPr>
        <p:spPr>
          <a:xfrm>
            <a:off x="609600" y="6139767"/>
            <a:ext cx="109728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973051"/>
      </p:ext>
    </p:extLst>
  </p:cSld>
  <p:clrMap bg1="lt1" tx1="dk1" bg2="lt2" tx2="dk2" accent1="accent1" accent2="accent2" accent3="accent3" accent4="accent4" accent5="accent5" accent6="accent6" hlink="hlink" folHlink="folHlink"/>
  <p:sldLayoutIdLst>
    <p:sldLayoutId id="2147483660" r:id="rId1"/>
    <p:sldLayoutId id="2147483787"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6C215-24AA-9849-AEEF-9625F7C92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66D15B-5573-074D-B197-DA17E7681F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3141B-4F94-2C4E-A9D4-DC742AD2E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B5D62-C1BE-8C42-B2C5-2407ECCC12AE}" type="datetimeFigureOut">
              <a:rPr lang="en-US" smtClean="0"/>
              <a:t>8/24/21</a:t>
            </a:fld>
            <a:endParaRPr lang="en-US"/>
          </a:p>
        </p:txBody>
      </p:sp>
      <p:sp>
        <p:nvSpPr>
          <p:cNvPr id="5" name="Footer Placeholder 4">
            <a:extLst>
              <a:ext uri="{FF2B5EF4-FFF2-40B4-BE49-F238E27FC236}">
                <a16:creationId xmlns:a16="http://schemas.microsoft.com/office/drawing/2014/main" id="{2925E1B2-0077-C446-85D5-C191B1CD8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0694D5-23C6-CB42-BF14-116F0F1FFB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A3447-4D5A-DC45-801A-3EE01997A91A}" type="slidenum">
              <a:rPr lang="en-US" smtClean="0"/>
              <a:t>‹#›</a:t>
            </a:fld>
            <a:endParaRPr lang="en-US"/>
          </a:p>
        </p:txBody>
      </p:sp>
    </p:spTree>
    <p:extLst>
      <p:ext uri="{BB962C8B-B14F-4D97-AF65-F5344CB8AC3E}">
        <p14:creationId xmlns:p14="http://schemas.microsoft.com/office/powerpoint/2010/main" val="253365524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1">
                <a:solidFill>
                  <a:schemeClr val="tx1">
                    <a:tint val="75000"/>
                  </a:schemeClr>
                </a:solidFill>
              </a:defRPr>
            </a:lvl1pPr>
          </a:lstStyle>
          <a:p>
            <a:fld id="{63A8D9A5-7F19-4CB9-A72B-7FA85D51AA0D}" type="datetimeFigureOut">
              <a:rPr lang="en-US" smtClean="0"/>
              <a:t>8/24/21</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06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1">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1300657885"/>
      </p:ext>
    </p:extLst>
  </p:cSld>
  <p:clrMap bg1="lt1" tx1="dk1" bg2="lt2" tx2="dk2" accent1="accent1" accent2="accent2" accent3="accent3" accent4="accent4" accent5="accent5" accent6="accent6" hlink="hlink" folHlink="folHlink"/>
  <p:sldLayoutIdLst>
    <p:sldLayoutId id="2147483805" r:id="rId1"/>
    <p:sldLayoutId id="2147483806" r:id="rId2"/>
  </p:sldLayoutIdLst>
  <p:txStyles>
    <p:titleStyle>
      <a:lvl1pPr algn="l" defTabSz="653156" rtl="0" eaLnBrk="1" latinLnBrk="0" hangingPunct="1">
        <a:lnSpc>
          <a:spcPct val="90000"/>
        </a:lnSpc>
        <a:spcBef>
          <a:spcPct val="0"/>
        </a:spcBef>
        <a:buNone/>
        <a:defRPr sz="3143" kern="1200">
          <a:solidFill>
            <a:schemeClr val="tx1"/>
          </a:solidFill>
          <a:latin typeface="+mj-lt"/>
          <a:ea typeface="+mj-ea"/>
          <a:cs typeface="+mj-cs"/>
        </a:defRPr>
      </a:lvl1pPr>
    </p:titleStyle>
    <p:bodyStyle>
      <a:lvl1pPr marL="163289" indent="-163289" algn="l" defTabSz="653156" rtl="0" eaLnBrk="1" latinLnBrk="0" hangingPunct="1">
        <a:lnSpc>
          <a:spcPct val="90000"/>
        </a:lnSpc>
        <a:spcBef>
          <a:spcPts val="714"/>
        </a:spcBef>
        <a:buFont typeface="Arial" panose="020B0604020202020204" pitchFamily="34" charset="0"/>
        <a:buChar char="•"/>
        <a:defRPr sz="2000" kern="1200">
          <a:solidFill>
            <a:schemeClr val="tx1"/>
          </a:solidFill>
          <a:latin typeface="+mn-lt"/>
          <a:ea typeface="+mn-ea"/>
          <a:cs typeface="+mn-cs"/>
        </a:defRPr>
      </a:lvl1pPr>
      <a:lvl2pPr marL="489867" indent="-163289" algn="l" defTabSz="653156" rtl="0" eaLnBrk="1" latinLnBrk="0" hangingPunct="1">
        <a:lnSpc>
          <a:spcPct val="90000"/>
        </a:lnSpc>
        <a:spcBef>
          <a:spcPts val="357"/>
        </a:spcBef>
        <a:buFont typeface="Arial" panose="020B0604020202020204" pitchFamily="34" charset="0"/>
        <a:buChar char="•"/>
        <a:defRPr sz="1714" kern="1200">
          <a:solidFill>
            <a:schemeClr val="tx1"/>
          </a:solidFill>
          <a:latin typeface="+mn-lt"/>
          <a:ea typeface="+mn-ea"/>
          <a:cs typeface="+mn-cs"/>
        </a:defRPr>
      </a:lvl2pPr>
      <a:lvl3pPr marL="816445" indent="-163289" algn="l" defTabSz="653156" rtl="0" eaLnBrk="1" latinLnBrk="0" hangingPunct="1">
        <a:lnSpc>
          <a:spcPct val="90000"/>
        </a:lnSpc>
        <a:spcBef>
          <a:spcPts val="357"/>
        </a:spcBef>
        <a:buFont typeface="Arial" panose="020B0604020202020204" pitchFamily="34" charset="0"/>
        <a:buChar char="•"/>
        <a:defRPr sz="1429" kern="1200">
          <a:solidFill>
            <a:schemeClr val="tx1"/>
          </a:solidFill>
          <a:latin typeface="+mn-lt"/>
          <a:ea typeface="+mn-ea"/>
          <a:cs typeface="+mn-cs"/>
        </a:defRPr>
      </a:lvl3pPr>
      <a:lvl4pPr marL="1143023"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4pPr>
      <a:lvl5pPr marL="1469601"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5pPr>
      <a:lvl6pPr marL="1796179"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6pPr>
      <a:lvl7pPr marL="2122757"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7pPr>
      <a:lvl8pPr marL="2449335"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8pPr>
      <a:lvl9pPr marL="2775913"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9pPr>
    </p:bodyStyle>
    <p:otherStyle>
      <a:defPPr>
        <a:defRPr lang="en-US"/>
      </a:defPPr>
      <a:lvl1pPr marL="0" algn="l" defTabSz="653156" rtl="0" eaLnBrk="1" latinLnBrk="0" hangingPunct="1">
        <a:defRPr sz="1286" kern="1200">
          <a:solidFill>
            <a:schemeClr val="tx1"/>
          </a:solidFill>
          <a:latin typeface="+mn-lt"/>
          <a:ea typeface="+mn-ea"/>
          <a:cs typeface="+mn-cs"/>
        </a:defRPr>
      </a:lvl1pPr>
      <a:lvl2pPr marL="326578" algn="l" defTabSz="653156" rtl="0" eaLnBrk="1" latinLnBrk="0" hangingPunct="1">
        <a:defRPr sz="1286" kern="1200">
          <a:solidFill>
            <a:schemeClr val="tx1"/>
          </a:solidFill>
          <a:latin typeface="+mn-lt"/>
          <a:ea typeface="+mn-ea"/>
          <a:cs typeface="+mn-cs"/>
        </a:defRPr>
      </a:lvl2pPr>
      <a:lvl3pPr marL="653156" algn="l" defTabSz="653156" rtl="0" eaLnBrk="1" latinLnBrk="0" hangingPunct="1">
        <a:defRPr sz="1286" kern="1200">
          <a:solidFill>
            <a:schemeClr val="tx1"/>
          </a:solidFill>
          <a:latin typeface="+mn-lt"/>
          <a:ea typeface="+mn-ea"/>
          <a:cs typeface="+mn-cs"/>
        </a:defRPr>
      </a:lvl3pPr>
      <a:lvl4pPr marL="979734" algn="l" defTabSz="653156" rtl="0" eaLnBrk="1" latinLnBrk="0" hangingPunct="1">
        <a:defRPr sz="1286" kern="1200">
          <a:solidFill>
            <a:schemeClr val="tx1"/>
          </a:solidFill>
          <a:latin typeface="+mn-lt"/>
          <a:ea typeface="+mn-ea"/>
          <a:cs typeface="+mn-cs"/>
        </a:defRPr>
      </a:lvl4pPr>
      <a:lvl5pPr marL="1306312" algn="l" defTabSz="653156" rtl="0" eaLnBrk="1" latinLnBrk="0" hangingPunct="1">
        <a:defRPr sz="1286" kern="1200">
          <a:solidFill>
            <a:schemeClr val="tx1"/>
          </a:solidFill>
          <a:latin typeface="+mn-lt"/>
          <a:ea typeface="+mn-ea"/>
          <a:cs typeface="+mn-cs"/>
        </a:defRPr>
      </a:lvl5pPr>
      <a:lvl6pPr marL="1632890" algn="l" defTabSz="653156" rtl="0" eaLnBrk="1" latinLnBrk="0" hangingPunct="1">
        <a:defRPr sz="1286" kern="1200">
          <a:solidFill>
            <a:schemeClr val="tx1"/>
          </a:solidFill>
          <a:latin typeface="+mn-lt"/>
          <a:ea typeface="+mn-ea"/>
          <a:cs typeface="+mn-cs"/>
        </a:defRPr>
      </a:lvl6pPr>
      <a:lvl7pPr marL="1959468" algn="l" defTabSz="653156" rtl="0" eaLnBrk="1" latinLnBrk="0" hangingPunct="1">
        <a:defRPr sz="1286" kern="1200">
          <a:solidFill>
            <a:schemeClr val="tx1"/>
          </a:solidFill>
          <a:latin typeface="+mn-lt"/>
          <a:ea typeface="+mn-ea"/>
          <a:cs typeface="+mn-cs"/>
        </a:defRPr>
      </a:lvl7pPr>
      <a:lvl8pPr marL="2286046" algn="l" defTabSz="653156" rtl="0" eaLnBrk="1" latinLnBrk="0" hangingPunct="1">
        <a:defRPr sz="1286" kern="1200">
          <a:solidFill>
            <a:schemeClr val="tx1"/>
          </a:solidFill>
          <a:latin typeface="+mn-lt"/>
          <a:ea typeface="+mn-ea"/>
          <a:cs typeface="+mn-cs"/>
        </a:defRPr>
      </a:lvl8pPr>
      <a:lvl9pPr marL="2612624" algn="l" defTabSz="653156" rtl="0" eaLnBrk="1" latinLnBrk="0" hangingPunct="1">
        <a:defRPr sz="128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8D9A5-7F19-4CB9-A72B-7FA85D51AA0D}" type="datetimeFigureOut">
              <a:rPr lang="en-US" smtClean="0"/>
              <a:t>8/25/21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350707254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B13DA-9B7A-48CD-AE6E-CC5D2694CD94}" type="datetime1">
              <a:rPr lang="en-US" smtClean="0"/>
              <a:t>8/25/21</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316043971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CAEE1-87A3-481F-A77F-5EF0F2EC863F}" type="datetime1">
              <a:rPr lang="en-US" smtClean="0"/>
              <a:t>8/25/21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415926938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ttendee.gotowebinar.com/recording/6994673372009747201"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hyperlink" Target="http://www.suicideispreventable.org/" TargetMode="External"/><Relationship Id="rId4" Type="http://schemas.openxmlformats.org/officeDocument/2006/relationships/hyperlink" Target="mailto:info@suicideispreventable.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hyperlink" Target="http://www.qprinstitute.com/" TargetMode="External"/><Relationship Id="rId4" Type="http://schemas.openxmlformats.org/officeDocument/2006/relationships/hyperlink" Target="http://www.livingworks.n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file://localhost/Users/administrator/Desktop/talk%20bubble-r172g220b212.png"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suicideispreventable.org/" TargetMode="External"/><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file://localhost/Users/administrator/Desktop/talk%20bubble-r172g220b212.png" TargetMode="External"/><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file://localhost/Users/administrator/Desktop/Know%20the%20Signs%20outcome/KTS%20Outcomes%202014%202%201-01.png"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file://localhost/Users/administrator/Desktop/talk%20blue-02.pn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theactionalliance.org/resource/comprehensive-blueprint-workplace-suicide-preven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Tips for Presenters</a:t>
            </a:r>
          </a:p>
        </p:txBody>
      </p:sp>
      <p:sp>
        <p:nvSpPr>
          <p:cNvPr id="7" name="TextBox 6">
            <a:extLst>
              <a:ext uri="{FF2B5EF4-FFF2-40B4-BE49-F238E27FC236}">
                <a16:creationId xmlns:a16="http://schemas.microsoft.com/office/drawing/2014/main" id="{03A58B9B-2284-465A-A99B-413D7323A6E3}"/>
              </a:ext>
            </a:extLst>
          </p:cNvPr>
          <p:cNvSpPr txBox="1"/>
          <p:nvPr/>
        </p:nvSpPr>
        <p:spPr>
          <a:xfrm>
            <a:off x="236481" y="1254689"/>
            <a:ext cx="11366939"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intended to help prepare you as the presenter  -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please remove this slide before sharing/presenting.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Here are a few things to consider before presenting: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presentation is intended to be an introduction to workplace suicide prevention. It is not intended to train individuals in counseling, or any therapeutic modalities. Instead, it is intended to help raise awareness about the basic principles in suicide prevention.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Talking points have been added to each slide to provide you some guidance in your presentation. You are encouraged to “make the language your own” in-line with safe and effective messaging principles.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encourage presenters to review the recorded webinar “Principles for Effective Messaging for Suicide Prevention” prior to presenting: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https://attendee.gotowebinar.com/recording/6994673372009747201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indent="-285750">
              <a:buFont typeface="Arial" panose="020B0604020202020204" pitchFamily="34" charset="0"/>
              <a:buChar char="•"/>
            </a:pPr>
            <a:r>
              <a:rPr lang="en-US" dirty="0">
                <a:solidFill>
                  <a:prstClr val="black"/>
                </a:solidFill>
              </a:rPr>
              <a:t>Throughout the presentation certain general resources are listed that are available through Know the Signs and other organizations. If you need help locating a specific resource, or resources for a specific population, please contact us </a:t>
            </a:r>
            <a:r>
              <a:rPr lang="en-US" dirty="0">
                <a:solidFill>
                  <a:srgbClr val="23565D"/>
                </a:solidFill>
              </a:rPr>
              <a:t>at </a:t>
            </a:r>
            <a:r>
              <a:rPr lang="en-US" dirty="0" err="1">
                <a:solidFill>
                  <a:srgbClr val="23565D"/>
                </a:solidFill>
                <a:hlinkClick r:id="rId4">
                  <a:extLst>
                    <a:ext uri="{A12FA001-AC4F-418D-AE19-62706E023703}">
                      <ahyp:hlinkClr xmlns:ahyp="http://schemas.microsoft.com/office/drawing/2018/hyperlinkcolor" val="tx"/>
                    </a:ext>
                  </a:extLst>
                </a:hlinkClick>
              </a:rPr>
              <a:t>info@suicideispreventable.or</a:t>
            </a:r>
            <a:r>
              <a:rPr lang="en-US" dirty="0" err="1">
                <a:solidFill>
                  <a:srgbClr val="23565D"/>
                </a:solidFill>
              </a:rPr>
              <a:t>g</a:t>
            </a:r>
            <a:r>
              <a:rPr lang="en-US" dirty="0">
                <a:solidFill>
                  <a:srgbClr val="23565D"/>
                </a:solidFill>
              </a:rPr>
              <a:t>.</a:t>
            </a:r>
            <a:endParaRPr kumimoji="0" lang="en-US" b="0" i="0" u="none" strike="noStrike" kern="1200" cap="none" spc="0" normalizeH="0" baseline="0" noProof="0" dirty="0">
              <a:ln>
                <a:noFill/>
              </a:ln>
              <a:solidFill>
                <a:srgbClr val="23565D"/>
              </a:solidFill>
              <a:effectLst/>
              <a:uLnTx/>
              <a:uFillTx/>
              <a:latin typeface="Calibri" panose="020F0502020204030204"/>
              <a:ea typeface="+mn-ea"/>
              <a:cs typeface="+mn-cs"/>
            </a:endParaRPr>
          </a:p>
          <a:p>
            <a:pPr marL="285750" indent="-285750">
              <a:buFont typeface="Arial" panose="020B0604020202020204" pitchFamily="34" charset="0"/>
              <a:buChar cha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5">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1084102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7636" y="25390"/>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0" y="203586"/>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What is a comprehensive approach?</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graphicFrame>
        <p:nvGraphicFramePr>
          <p:cNvPr id="9" name="Content Placeholder 3">
            <a:extLst>
              <a:ext uri="{FF2B5EF4-FFF2-40B4-BE49-F238E27FC236}">
                <a16:creationId xmlns:a16="http://schemas.microsoft.com/office/drawing/2014/main" id="{C811A25E-CF20-3942-BA46-BB11FC90E28C}"/>
              </a:ext>
            </a:extLst>
          </p:cNvPr>
          <p:cNvGraphicFramePr>
            <a:graphicFrameLocks/>
          </p:cNvGraphicFramePr>
          <p:nvPr>
            <p:extLst>
              <p:ext uri="{D42A27DB-BD31-4B8C-83A1-F6EECF244321}">
                <p14:modId xmlns:p14="http://schemas.microsoft.com/office/powerpoint/2010/main" val="2015574324"/>
              </p:ext>
            </p:extLst>
          </p:nvPr>
        </p:nvGraphicFramePr>
        <p:xfrm>
          <a:off x="378863" y="1389347"/>
          <a:ext cx="11190285" cy="3527210"/>
        </p:xfrm>
        <a:graphic>
          <a:graphicData uri="http://schemas.openxmlformats.org/drawingml/2006/table">
            <a:tbl>
              <a:tblPr firstRow="1" firstCol="1" bandRow="1">
                <a:tableStyleId>{5C22544A-7EE6-4342-B048-85BDC9FD1C3A}</a:tableStyleId>
              </a:tblPr>
              <a:tblGrid>
                <a:gridCol w="3729297">
                  <a:extLst>
                    <a:ext uri="{9D8B030D-6E8A-4147-A177-3AD203B41FA5}">
                      <a16:colId xmlns:a16="http://schemas.microsoft.com/office/drawing/2014/main" val="20000"/>
                    </a:ext>
                  </a:extLst>
                </a:gridCol>
                <a:gridCol w="3730494">
                  <a:extLst>
                    <a:ext uri="{9D8B030D-6E8A-4147-A177-3AD203B41FA5}">
                      <a16:colId xmlns:a16="http://schemas.microsoft.com/office/drawing/2014/main" val="20001"/>
                    </a:ext>
                  </a:extLst>
                </a:gridCol>
                <a:gridCol w="3730494">
                  <a:extLst>
                    <a:ext uri="{9D8B030D-6E8A-4147-A177-3AD203B41FA5}">
                      <a16:colId xmlns:a16="http://schemas.microsoft.com/office/drawing/2014/main" val="20002"/>
                    </a:ext>
                  </a:extLst>
                </a:gridCol>
              </a:tblGrid>
              <a:tr h="880192">
                <a:tc>
                  <a:txBody>
                    <a:bodyPr/>
                    <a:lstStyle/>
                    <a:p>
                      <a:pPr marL="0" marR="0" algn="ctr">
                        <a:spcBef>
                          <a:spcPts val="0"/>
                        </a:spcBef>
                        <a:spcAft>
                          <a:spcPts val="0"/>
                        </a:spcAft>
                      </a:pPr>
                      <a:endParaRPr lang="en-US" sz="2000" dirty="0">
                        <a:effectLst/>
                      </a:endParaRPr>
                    </a:p>
                    <a:p>
                      <a:pPr marL="0" marR="0" algn="ctr">
                        <a:spcBef>
                          <a:spcPts val="0"/>
                        </a:spcBef>
                        <a:spcAft>
                          <a:spcPts val="0"/>
                        </a:spcAft>
                      </a:pPr>
                      <a:r>
                        <a:rPr lang="en-US" sz="2000" dirty="0">
                          <a:effectLst/>
                        </a:rPr>
                        <a:t>UPSTREAM</a:t>
                      </a:r>
                      <a:endParaRPr lang="en-US"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endParaRPr lang="en-US" sz="2000" dirty="0">
                        <a:effectLst/>
                      </a:endParaRPr>
                    </a:p>
                    <a:p>
                      <a:pPr marL="0" marR="0" algn="ctr">
                        <a:spcBef>
                          <a:spcPts val="0"/>
                        </a:spcBef>
                        <a:spcAft>
                          <a:spcPts val="0"/>
                        </a:spcAft>
                      </a:pPr>
                      <a:r>
                        <a:rPr lang="en-US" sz="2000" dirty="0">
                          <a:effectLst/>
                        </a:rPr>
                        <a:t>MIDSTREAM</a:t>
                      </a:r>
                      <a:endParaRPr lang="en-US"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endParaRPr lang="en-US" sz="2000" dirty="0">
                        <a:effectLst/>
                      </a:endParaRPr>
                    </a:p>
                    <a:p>
                      <a:pPr marL="0" marR="0" algn="ctr">
                        <a:spcBef>
                          <a:spcPts val="0"/>
                        </a:spcBef>
                        <a:spcAft>
                          <a:spcPts val="0"/>
                        </a:spcAft>
                      </a:pPr>
                      <a:r>
                        <a:rPr lang="en-US" sz="2000" dirty="0">
                          <a:effectLst/>
                        </a:rPr>
                        <a:t>DOWNSTREAM</a:t>
                      </a:r>
                      <a:endParaRPr lang="en-US"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2647018">
                <a:tc>
                  <a:txBody>
                    <a:bodyPr/>
                    <a:lstStyle/>
                    <a:p>
                      <a:pPr marL="342900" marR="0" lvl="0" indent="-342900">
                        <a:spcBef>
                          <a:spcPts val="0"/>
                        </a:spcBef>
                        <a:spcAft>
                          <a:spcPts val="0"/>
                        </a:spcAft>
                        <a:buFont typeface="Symbol" charset="2"/>
                        <a:buChar char=""/>
                      </a:pPr>
                      <a:endParaRPr lang="en-US" sz="1800" dirty="0">
                        <a:effectLst/>
                      </a:endParaRPr>
                    </a:p>
                    <a:p>
                      <a:pPr marL="342900" marR="0" lvl="0" indent="-342900">
                        <a:spcBef>
                          <a:spcPts val="0"/>
                        </a:spcBef>
                        <a:spcAft>
                          <a:spcPts val="0"/>
                        </a:spcAft>
                        <a:buFont typeface="Symbol" charset="2"/>
                        <a:buChar char=""/>
                      </a:pPr>
                      <a:r>
                        <a:rPr lang="en-US" sz="1800" dirty="0">
                          <a:effectLst/>
                        </a:rPr>
                        <a:t>Shift workplace cultural perspective</a:t>
                      </a:r>
                    </a:p>
                    <a:p>
                      <a:pPr marL="342900" marR="0" lvl="0" indent="-342900">
                        <a:spcBef>
                          <a:spcPts val="0"/>
                        </a:spcBef>
                        <a:spcAft>
                          <a:spcPts val="0"/>
                        </a:spcAft>
                        <a:buFont typeface="Symbol" charset="2"/>
                        <a:buChar char=""/>
                      </a:pPr>
                      <a:r>
                        <a:rPr lang="en-US" sz="1800" dirty="0">
                          <a:effectLst/>
                        </a:rPr>
                        <a:t>Develop life skills</a:t>
                      </a:r>
                    </a:p>
                    <a:p>
                      <a:pPr marL="342900" marR="0" lvl="0" indent="-342900">
                        <a:spcBef>
                          <a:spcPts val="0"/>
                        </a:spcBef>
                        <a:spcAft>
                          <a:spcPts val="0"/>
                        </a:spcAft>
                        <a:buFont typeface="Symbol" charset="2"/>
                        <a:buChar char=""/>
                      </a:pPr>
                      <a:r>
                        <a:rPr lang="en-US" sz="1800" dirty="0">
                          <a:effectLst/>
                        </a:rPr>
                        <a:t>Improve mental health and addiction knowledge</a:t>
                      </a:r>
                    </a:p>
                    <a:p>
                      <a:pPr marL="342900" marR="0" lvl="0" indent="-342900">
                        <a:spcBef>
                          <a:spcPts val="0"/>
                        </a:spcBef>
                        <a:spcAft>
                          <a:spcPts val="0"/>
                        </a:spcAft>
                        <a:buFont typeface="Symbol" charset="2"/>
                        <a:buChar char=""/>
                      </a:pPr>
                      <a:r>
                        <a:rPr lang="en-US" sz="1800" dirty="0">
                          <a:effectLst/>
                        </a:rPr>
                        <a:t>Promote social networks</a:t>
                      </a:r>
                      <a:endParaRPr lang="en-US" sz="1800" dirty="0">
                        <a:effectLst/>
                        <a:latin typeface="Calibri" charset="0"/>
                        <a:ea typeface="Calibri" charset="0"/>
                        <a:cs typeface="Times New Roman" charset="0"/>
                      </a:endParaRPr>
                    </a:p>
                  </a:txBody>
                  <a:tcPr marL="68580" marR="68580" marT="0" marB="0"/>
                </a:tc>
                <a:tc>
                  <a:txBody>
                    <a:bodyPr/>
                    <a:lstStyle/>
                    <a:p>
                      <a:pPr marL="342900" marR="0" lvl="0" indent="-342900">
                        <a:spcBef>
                          <a:spcPts val="0"/>
                        </a:spcBef>
                        <a:spcAft>
                          <a:spcPts val="0"/>
                        </a:spcAft>
                        <a:buFont typeface="Symbol" charset="2"/>
                        <a:buChar char=""/>
                      </a:pPr>
                      <a:endParaRPr lang="en-US" sz="1800" b="1" dirty="0">
                        <a:effectLst/>
                      </a:endParaRPr>
                    </a:p>
                    <a:p>
                      <a:pPr marL="342900" marR="0" lvl="0" indent="-342900">
                        <a:spcBef>
                          <a:spcPts val="0"/>
                        </a:spcBef>
                        <a:spcAft>
                          <a:spcPts val="0"/>
                        </a:spcAft>
                        <a:buFont typeface="Symbol" charset="2"/>
                        <a:buChar char=""/>
                      </a:pPr>
                      <a:r>
                        <a:rPr lang="en-US" sz="1800" b="1" dirty="0">
                          <a:solidFill>
                            <a:srgbClr val="23565D"/>
                          </a:solidFill>
                          <a:effectLst/>
                        </a:rPr>
                        <a:t>Identify people at risk</a:t>
                      </a:r>
                    </a:p>
                    <a:p>
                      <a:pPr marL="342900" marR="0" lvl="0" indent="-342900">
                        <a:spcBef>
                          <a:spcPts val="0"/>
                        </a:spcBef>
                        <a:spcAft>
                          <a:spcPts val="0"/>
                        </a:spcAft>
                        <a:buFont typeface="Symbol" charset="2"/>
                        <a:buChar char=""/>
                      </a:pPr>
                      <a:r>
                        <a:rPr lang="en-US" sz="1800" b="1" dirty="0">
                          <a:solidFill>
                            <a:srgbClr val="23565D"/>
                          </a:solidFill>
                          <a:effectLst/>
                        </a:rPr>
                        <a:t>Promote help-seeking</a:t>
                      </a:r>
                    </a:p>
                    <a:p>
                      <a:pPr marL="342900" marR="0" lvl="0" indent="-342900">
                        <a:spcBef>
                          <a:spcPts val="0"/>
                        </a:spcBef>
                        <a:spcAft>
                          <a:spcPts val="0"/>
                        </a:spcAft>
                        <a:buFont typeface="Symbol" charset="2"/>
                        <a:buChar char=""/>
                      </a:pPr>
                      <a:r>
                        <a:rPr lang="en-US" sz="1800" b="1" dirty="0">
                          <a:solidFill>
                            <a:srgbClr val="23565D"/>
                          </a:solidFill>
                          <a:effectLst/>
                        </a:rPr>
                        <a:t>Increase access to quality care</a:t>
                      </a:r>
                      <a:endParaRPr lang="en-US" sz="1800" b="1" dirty="0">
                        <a:solidFill>
                          <a:srgbClr val="23565D"/>
                        </a:solidFill>
                        <a:effectLst/>
                        <a:latin typeface="Calibri" charset="0"/>
                        <a:ea typeface="Calibri" charset="0"/>
                        <a:cs typeface="Times New Roman" charset="0"/>
                      </a:endParaRPr>
                    </a:p>
                  </a:txBody>
                  <a:tcPr marL="68580" marR="68580" marT="0" marB="0"/>
                </a:tc>
                <a:tc>
                  <a:txBody>
                    <a:bodyPr/>
                    <a:lstStyle/>
                    <a:p>
                      <a:pPr marL="342900" marR="0" lvl="0" indent="-342900">
                        <a:spcBef>
                          <a:spcPts val="0"/>
                        </a:spcBef>
                        <a:spcAft>
                          <a:spcPts val="0"/>
                        </a:spcAft>
                        <a:buFont typeface="Symbol" charset="2"/>
                        <a:buChar char=""/>
                      </a:pPr>
                      <a:endParaRPr lang="en-US" sz="1800" b="1" dirty="0">
                        <a:effectLst/>
                      </a:endParaRPr>
                    </a:p>
                    <a:p>
                      <a:pPr marL="342900" marR="0" lvl="0" indent="-342900">
                        <a:spcBef>
                          <a:spcPts val="0"/>
                        </a:spcBef>
                        <a:spcAft>
                          <a:spcPts val="0"/>
                        </a:spcAft>
                        <a:buFont typeface="Symbol" charset="2"/>
                        <a:buChar char=""/>
                      </a:pPr>
                      <a:r>
                        <a:rPr lang="en-US" sz="1800" b="1" dirty="0">
                          <a:solidFill>
                            <a:srgbClr val="23565D"/>
                          </a:solidFill>
                          <a:effectLst/>
                        </a:rPr>
                        <a:t>Promote worker use of mental health services</a:t>
                      </a:r>
                    </a:p>
                    <a:p>
                      <a:pPr marL="342900" marR="0" lvl="0" indent="-342900">
                        <a:spcBef>
                          <a:spcPts val="0"/>
                        </a:spcBef>
                        <a:spcAft>
                          <a:spcPts val="0"/>
                        </a:spcAft>
                        <a:buFont typeface="Symbol" charset="2"/>
                        <a:buChar char=""/>
                      </a:pPr>
                      <a:r>
                        <a:rPr lang="en-US" sz="1800" b="1" dirty="0">
                          <a:solidFill>
                            <a:srgbClr val="23565D"/>
                          </a:solidFill>
                          <a:effectLst/>
                        </a:rPr>
                        <a:t>Restrict access to potentially lethal means</a:t>
                      </a:r>
                    </a:p>
                    <a:p>
                      <a:pPr marL="342900" marR="0" lvl="0" indent="-342900">
                        <a:spcBef>
                          <a:spcPts val="0"/>
                        </a:spcBef>
                        <a:spcAft>
                          <a:spcPts val="0"/>
                        </a:spcAft>
                        <a:buFont typeface="Symbol" charset="2"/>
                        <a:buChar char=""/>
                      </a:pPr>
                      <a:r>
                        <a:rPr lang="en-US" sz="1800" b="1" dirty="0">
                          <a:solidFill>
                            <a:srgbClr val="23565D"/>
                          </a:solidFill>
                          <a:effectLst/>
                        </a:rPr>
                        <a:t>Provide support after suicide</a:t>
                      </a:r>
                      <a:endParaRPr lang="en-US" sz="1800" b="1" dirty="0">
                        <a:solidFill>
                          <a:srgbClr val="23565D"/>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70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1838286" y="76944"/>
            <a:ext cx="763773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 safe and supportive workplace</a:t>
            </a:r>
          </a:p>
        </p:txBody>
      </p:sp>
      <p:sp>
        <p:nvSpPr>
          <p:cNvPr id="8" name="Rectangle 7">
            <a:extLst>
              <a:ext uri="{FF2B5EF4-FFF2-40B4-BE49-F238E27FC236}">
                <a16:creationId xmlns:a16="http://schemas.microsoft.com/office/drawing/2014/main" id="{E06349A4-6825-854B-BD97-2ADEC733D5AE}"/>
              </a:ext>
            </a:extLst>
          </p:cNvPr>
          <p:cNvSpPr/>
          <p:nvPr/>
        </p:nvSpPr>
        <p:spPr>
          <a:xfrm>
            <a:off x="932752" y="1443841"/>
            <a:ext cx="9448800" cy="3970318"/>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23565D"/>
                </a:solidFill>
              </a:rPr>
              <a:t>Screening opportunities are in place</a:t>
            </a:r>
          </a:p>
          <a:p>
            <a:pPr marL="457200" indent="-457200">
              <a:buFont typeface="Arial" panose="020B0604020202020204" pitchFamily="34" charset="0"/>
              <a:buChar char="•"/>
            </a:pPr>
            <a:r>
              <a:rPr lang="en-US" sz="2800" dirty="0">
                <a:solidFill>
                  <a:srgbClr val="23565D"/>
                </a:solidFill>
              </a:rPr>
              <a:t>Employees know what behavioral health resources are available and how to access them</a:t>
            </a:r>
          </a:p>
          <a:p>
            <a:pPr marL="457200" indent="-457200">
              <a:buFont typeface="Arial" panose="020B0604020202020204" pitchFamily="34" charset="0"/>
              <a:buChar char="•"/>
            </a:pPr>
            <a:r>
              <a:rPr lang="en-US" sz="2800" dirty="0">
                <a:solidFill>
                  <a:srgbClr val="23565D"/>
                </a:solidFill>
              </a:rPr>
              <a:t>Employees are educated about the warning signs of suicide and mental health crises and feel confident to reach out</a:t>
            </a:r>
          </a:p>
          <a:p>
            <a:pPr marL="457200" indent="-457200">
              <a:buFont typeface="Arial" panose="020B0604020202020204" pitchFamily="34" charset="0"/>
              <a:buChar char="•"/>
            </a:pPr>
            <a:r>
              <a:rPr lang="en-US" sz="2800" dirty="0">
                <a:solidFill>
                  <a:srgbClr val="23565D"/>
                </a:solidFill>
              </a:rPr>
              <a:t>Managers and supervisors, at minimum, are trained in suicide prevention</a:t>
            </a:r>
          </a:p>
          <a:p>
            <a:pPr marL="457200" indent="-457200">
              <a:buFont typeface="Arial" panose="020B0604020202020204" pitchFamily="34" charset="0"/>
              <a:buChar char="•"/>
            </a:pPr>
            <a:r>
              <a:rPr lang="en-US" sz="2800" dirty="0">
                <a:solidFill>
                  <a:srgbClr val="23565D"/>
                </a:solidFill>
              </a:rPr>
              <a:t>Plans are in place for what to do in a crisis, and to offer support and healing after suicide</a:t>
            </a:r>
          </a:p>
        </p:txBody>
      </p:sp>
    </p:spTree>
    <p:extLst>
      <p:ext uri="{BB962C8B-B14F-4D97-AF65-F5344CB8AC3E}">
        <p14:creationId xmlns:p14="http://schemas.microsoft.com/office/powerpoint/2010/main" val="260876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306282" y="14405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Encourage screening</a:t>
            </a: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6" name="Content Placeholder 2">
            <a:extLst>
              <a:ext uri="{FF2B5EF4-FFF2-40B4-BE49-F238E27FC236}">
                <a16:creationId xmlns:a16="http://schemas.microsoft.com/office/drawing/2014/main" id="{E1EBE965-8637-BF44-965F-99060DC6D93A}"/>
              </a:ext>
            </a:extLst>
          </p:cNvPr>
          <p:cNvSpPr txBox="1">
            <a:spLocks/>
          </p:cNvSpPr>
          <p:nvPr/>
        </p:nvSpPr>
        <p:spPr>
          <a:xfrm>
            <a:off x="377213" y="1120431"/>
            <a:ext cx="11741426" cy="12044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23565D"/>
                </a:solidFill>
              </a:rPr>
              <a:t>Screening helps to identify problems early and can facilitate access to quality care and supports. </a:t>
            </a:r>
          </a:p>
        </p:txBody>
      </p:sp>
      <p:pic>
        <p:nvPicPr>
          <p:cNvPr id="7" name="Picture 6">
            <a:extLst>
              <a:ext uri="{FF2B5EF4-FFF2-40B4-BE49-F238E27FC236}">
                <a16:creationId xmlns:a16="http://schemas.microsoft.com/office/drawing/2014/main" id="{75ABAD24-EFCF-024E-B403-3C2414C94E4F}"/>
              </a:ext>
            </a:extLst>
          </p:cNvPr>
          <p:cNvPicPr>
            <a:picLocks noChangeAspect="1"/>
          </p:cNvPicPr>
          <p:nvPr/>
        </p:nvPicPr>
        <p:blipFill rotWithShape="1">
          <a:blip r:embed="rId4">
            <a:extLst>
              <a:ext uri="{28A0092B-C50C-407E-A947-70E740481C1C}">
                <a14:useLocalDpi xmlns:a14="http://schemas.microsoft.com/office/drawing/2010/main" val="0"/>
              </a:ext>
            </a:extLst>
          </a:blip>
          <a:srcRect t="5969"/>
          <a:stretch/>
        </p:blipFill>
        <p:spPr>
          <a:xfrm>
            <a:off x="180624" y="2400135"/>
            <a:ext cx="6267917" cy="3629604"/>
          </a:xfrm>
          <a:prstGeom prst="rect">
            <a:avLst/>
          </a:prstGeom>
          <a:ln>
            <a:solidFill>
              <a:schemeClr val="tx1"/>
            </a:solidFill>
          </a:ln>
        </p:spPr>
      </p:pic>
      <p:pic>
        <p:nvPicPr>
          <p:cNvPr id="8" name="Picture 7">
            <a:extLst>
              <a:ext uri="{FF2B5EF4-FFF2-40B4-BE49-F238E27FC236}">
                <a16:creationId xmlns:a16="http://schemas.microsoft.com/office/drawing/2014/main" id="{CD8AF518-11DE-3742-B219-09293F06E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735" y="2170804"/>
            <a:ext cx="5059251" cy="4206044"/>
          </a:xfrm>
          <a:prstGeom prst="rect">
            <a:avLst/>
          </a:prstGeom>
        </p:spPr>
      </p:pic>
    </p:spTree>
    <p:extLst>
      <p:ext uri="{BB962C8B-B14F-4D97-AF65-F5344CB8AC3E}">
        <p14:creationId xmlns:p14="http://schemas.microsoft.com/office/powerpoint/2010/main" val="2458883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2303932" y="76944"/>
            <a:ext cx="67064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Considerations for screening</a:t>
            </a:r>
          </a:p>
        </p:txBody>
      </p:sp>
      <p:sp>
        <p:nvSpPr>
          <p:cNvPr id="8" name="Rectangle 7">
            <a:extLst>
              <a:ext uri="{FF2B5EF4-FFF2-40B4-BE49-F238E27FC236}">
                <a16:creationId xmlns:a16="http://schemas.microsoft.com/office/drawing/2014/main" id="{E06349A4-6825-854B-BD97-2ADEC733D5AE}"/>
              </a:ext>
            </a:extLst>
          </p:cNvPr>
          <p:cNvSpPr/>
          <p:nvPr/>
        </p:nvSpPr>
        <p:spPr>
          <a:xfrm>
            <a:off x="834886" y="1314527"/>
            <a:ext cx="10018643" cy="4832092"/>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23565D"/>
                </a:solidFill>
              </a:rPr>
              <a:t>Be clear that the purpose of screening is to support employees to assess their own risk and support their wellness.</a:t>
            </a:r>
          </a:p>
          <a:p>
            <a:pPr marL="457200" indent="-457200">
              <a:buFont typeface="Arial" panose="020B0604020202020204" pitchFamily="34" charset="0"/>
              <a:buChar char="•"/>
            </a:pPr>
            <a:r>
              <a:rPr lang="en-US" sz="2800" dirty="0">
                <a:solidFill>
                  <a:srgbClr val="23565D"/>
                </a:solidFill>
              </a:rPr>
              <a:t>Screening tools can also be administered by trained counselors through EAPs or other programs or at wellness events.</a:t>
            </a:r>
          </a:p>
          <a:p>
            <a:pPr marL="457200" indent="-457200">
              <a:buFont typeface="Arial" panose="020B0604020202020204" pitchFamily="34" charset="0"/>
              <a:buChar char="•"/>
            </a:pPr>
            <a:r>
              <a:rPr lang="en-US" sz="2800" dirty="0">
                <a:solidFill>
                  <a:srgbClr val="23565D"/>
                </a:solidFill>
              </a:rPr>
              <a:t>Provide assurances that the results of screening tools are confidential and will not be shared with supervisors or managers.</a:t>
            </a:r>
          </a:p>
          <a:p>
            <a:pPr marL="457200" indent="-457200">
              <a:buFont typeface="Arial" panose="020B0604020202020204" pitchFamily="34" charset="0"/>
              <a:buChar char="•"/>
            </a:pPr>
            <a:r>
              <a:rPr lang="en-US" sz="2800" dirty="0">
                <a:solidFill>
                  <a:srgbClr val="23565D"/>
                </a:solidFill>
              </a:rPr>
              <a:t>Ensure that screening opportunities are followed by information about resources available to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666298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1335559" y="76944"/>
            <a:ext cx="864320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Promote behavioral health resources</a:t>
            </a:r>
          </a:p>
        </p:txBody>
      </p:sp>
      <p:sp>
        <p:nvSpPr>
          <p:cNvPr id="8" name="Rectangle 7">
            <a:extLst>
              <a:ext uri="{FF2B5EF4-FFF2-40B4-BE49-F238E27FC236}">
                <a16:creationId xmlns:a16="http://schemas.microsoft.com/office/drawing/2014/main" id="{E06349A4-6825-854B-BD97-2ADEC733D5AE}"/>
              </a:ext>
            </a:extLst>
          </p:cNvPr>
          <p:cNvSpPr/>
          <p:nvPr/>
        </p:nvSpPr>
        <p:spPr>
          <a:xfrm>
            <a:off x="185530" y="1200698"/>
            <a:ext cx="11131827" cy="5386090"/>
          </a:xfrm>
          <a:prstGeom prst="rect">
            <a:avLst/>
          </a:prstGeom>
        </p:spPr>
        <p:txBody>
          <a:bodyPr wrap="square">
            <a:spAutoFit/>
          </a:bodyPr>
          <a:lstStyle/>
          <a:p>
            <a:pPr marL="800100" lvl="1" indent="-342900">
              <a:buClr>
                <a:schemeClr val="tx1"/>
              </a:buClr>
              <a:buFont typeface="Arial" panose="020B0604020202020204" pitchFamily="34" charset="0"/>
              <a:buChar char="•"/>
            </a:pPr>
            <a:r>
              <a:rPr lang="en-US" sz="3200" dirty="0">
                <a:solidFill>
                  <a:srgbClr val="23565D"/>
                </a:solidFill>
              </a:rPr>
              <a:t>Create an inventory of behavioral health and other resources to support the whole employee.</a:t>
            </a:r>
          </a:p>
          <a:p>
            <a:pPr marL="800100" lvl="1" indent="-342900">
              <a:buClr>
                <a:schemeClr val="tx1"/>
              </a:buClr>
              <a:buFont typeface="Arial" panose="020B0604020202020204" pitchFamily="34" charset="0"/>
              <a:buChar char="•"/>
            </a:pPr>
            <a:r>
              <a:rPr lang="en-US" sz="3200" dirty="0">
                <a:solidFill>
                  <a:srgbClr val="23565D"/>
                </a:solidFill>
              </a:rPr>
              <a:t>Make sure employees know what behavioral health benefits are available to them, and encourage their use</a:t>
            </a:r>
          </a:p>
          <a:p>
            <a:pPr marL="800100" lvl="1" indent="-342900">
              <a:buClr>
                <a:schemeClr val="tx1"/>
              </a:buClr>
              <a:buFont typeface="Arial" panose="020B0604020202020204" pitchFamily="34" charset="0"/>
              <a:buChar char="•"/>
            </a:pPr>
            <a:r>
              <a:rPr lang="en-US" sz="3200" dirty="0">
                <a:solidFill>
                  <a:srgbClr val="23565D"/>
                </a:solidFill>
              </a:rPr>
              <a:t>Ensure EAP staff are knowledgeable of behavioral health resources and how to connect employees to help; advocate for suicide prevention and risk assessment training </a:t>
            </a:r>
          </a:p>
          <a:p>
            <a:pPr marL="800100" lvl="1" indent="-342900">
              <a:buClr>
                <a:schemeClr val="tx1"/>
              </a:buClr>
              <a:buFont typeface="Arial" panose="020B0604020202020204" pitchFamily="34" charset="0"/>
              <a:buChar char="•"/>
            </a:pPr>
            <a:r>
              <a:rPr lang="en-US" sz="3200" dirty="0">
                <a:solidFill>
                  <a:srgbClr val="23565D"/>
                </a:solidFill>
              </a:rPr>
              <a:t>Display educational materials, such as Know the Signs brochures and posters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7899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1856671" y="76944"/>
            <a:ext cx="760099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Offer suicide prevention training</a:t>
            </a:r>
          </a:p>
        </p:txBody>
      </p:sp>
      <p:sp>
        <p:nvSpPr>
          <p:cNvPr id="8" name="Rectangle 7">
            <a:extLst>
              <a:ext uri="{FF2B5EF4-FFF2-40B4-BE49-F238E27FC236}">
                <a16:creationId xmlns:a16="http://schemas.microsoft.com/office/drawing/2014/main" id="{E06349A4-6825-854B-BD97-2ADEC733D5AE}"/>
              </a:ext>
            </a:extLst>
          </p:cNvPr>
          <p:cNvSpPr/>
          <p:nvPr/>
        </p:nvSpPr>
        <p:spPr>
          <a:xfrm>
            <a:off x="185530" y="1200698"/>
            <a:ext cx="11131827" cy="538609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565D"/>
                </a:solidFill>
              </a:rPr>
              <a:t>At minimum, managers, supervisors, and HR staff receive suicide prevention training</a:t>
            </a:r>
          </a:p>
          <a:p>
            <a:pPr marL="457200" indent="-457200">
              <a:buFont typeface="Arial" panose="020B0604020202020204" pitchFamily="34" charset="0"/>
              <a:buChar char="•"/>
            </a:pPr>
            <a:r>
              <a:rPr lang="en-US" sz="3200" dirty="0">
                <a:solidFill>
                  <a:srgbClr val="23565D"/>
                </a:solidFill>
              </a:rPr>
              <a:t>Ensure that they know how to have difficult conversations and feel confident to connect staff with resources</a:t>
            </a:r>
          </a:p>
          <a:p>
            <a:pPr marL="457200" indent="-457200">
              <a:buFont typeface="Arial" panose="020B0604020202020204" pitchFamily="34" charset="0"/>
              <a:buChar char="•"/>
            </a:pPr>
            <a:r>
              <a:rPr lang="en-US" sz="3200" dirty="0">
                <a:solidFill>
                  <a:srgbClr val="23565D"/>
                </a:solidFill>
              </a:rPr>
              <a:t>Identify the training model that is right for your workplace</a:t>
            </a:r>
          </a:p>
          <a:p>
            <a:pPr marL="669925" lvl="1"/>
            <a:endParaRPr lang="en-US" sz="3200" dirty="0">
              <a:solidFill>
                <a:srgbClr val="23565D"/>
              </a:solidFill>
            </a:endParaRPr>
          </a:p>
          <a:p>
            <a:pPr marL="669925" lvl="1"/>
            <a:r>
              <a:rPr lang="en-US" sz="3200" dirty="0">
                <a:solidFill>
                  <a:srgbClr val="23565D"/>
                </a:solidFill>
              </a:rPr>
              <a:t>For more information about training visit </a:t>
            </a:r>
            <a:r>
              <a:rPr lang="en-US" sz="3200" dirty="0">
                <a:solidFill>
                  <a:srgbClr val="23565D"/>
                </a:solidFill>
                <a:hlinkClick r:id="rId4">
                  <a:extLst>
                    <a:ext uri="{A12FA001-AC4F-418D-AE19-62706E023703}">
                      <ahyp:hlinkClr xmlns:ahyp="http://schemas.microsoft.com/office/drawing/2018/hyperlinkcolor" val="tx"/>
                    </a:ext>
                  </a:extLst>
                </a:hlinkClick>
              </a:rPr>
              <a:t>www.LivingWorks.net</a:t>
            </a:r>
            <a:r>
              <a:rPr lang="en-US" sz="3200" dirty="0">
                <a:solidFill>
                  <a:srgbClr val="23565D"/>
                </a:solidFill>
              </a:rPr>
              <a:t>, </a:t>
            </a:r>
            <a:r>
              <a:rPr lang="en-US" sz="3200" dirty="0">
                <a:solidFill>
                  <a:srgbClr val="23565D"/>
                </a:solidFill>
                <a:hlinkClick r:id="rId5">
                  <a:extLst>
                    <a:ext uri="{A12FA001-AC4F-418D-AE19-62706E023703}">
                      <ahyp:hlinkClr xmlns:ahyp="http://schemas.microsoft.com/office/drawing/2018/hyperlinkcolor" val="tx"/>
                    </a:ext>
                  </a:extLst>
                </a:hlinkClick>
              </a:rPr>
              <a:t>www.QPRinstitute.com</a:t>
            </a:r>
            <a:r>
              <a:rPr lang="en-US" sz="3200" dirty="0">
                <a:solidFill>
                  <a:srgbClr val="23565D"/>
                </a:solidFill>
              </a:rPr>
              <a:t> or talk to your local behavioral health agency or crisis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77901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2465528" y="76944"/>
            <a:ext cx="638328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Suicide Prevention Training</a:t>
            </a:r>
          </a:p>
        </p:txBody>
      </p:sp>
      <p:pic>
        <p:nvPicPr>
          <p:cNvPr id="4" name="Picture 3" descr="A picture containing text, person, person, screenshot&#10;&#10;Description automatically generated">
            <a:extLst>
              <a:ext uri="{FF2B5EF4-FFF2-40B4-BE49-F238E27FC236}">
                <a16:creationId xmlns:a16="http://schemas.microsoft.com/office/drawing/2014/main" id="{0A9AA550-6240-4F4D-A74D-5ABFD8A9AB04}"/>
              </a:ext>
            </a:extLst>
          </p:cNvPr>
          <p:cNvPicPr>
            <a:picLocks noChangeAspect="1"/>
          </p:cNvPicPr>
          <p:nvPr/>
        </p:nvPicPr>
        <p:blipFill>
          <a:blip r:embed="rId4"/>
          <a:stretch>
            <a:fillRect/>
          </a:stretch>
        </p:blipFill>
        <p:spPr>
          <a:xfrm>
            <a:off x="6929591" y="1287428"/>
            <a:ext cx="5062076" cy="2904715"/>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5" descr="Graphical user interface, website&#10;&#10;Description automatically generated">
            <a:extLst>
              <a:ext uri="{FF2B5EF4-FFF2-40B4-BE49-F238E27FC236}">
                <a16:creationId xmlns:a16="http://schemas.microsoft.com/office/drawing/2014/main" id="{DA5385E0-BCCD-2340-A02D-F9B65D9B6D4A}"/>
              </a:ext>
            </a:extLst>
          </p:cNvPr>
          <p:cNvPicPr>
            <a:picLocks noChangeAspect="1"/>
          </p:cNvPicPr>
          <p:nvPr/>
        </p:nvPicPr>
        <p:blipFill>
          <a:blip r:embed="rId5"/>
          <a:stretch>
            <a:fillRect/>
          </a:stretch>
        </p:blipFill>
        <p:spPr>
          <a:xfrm>
            <a:off x="245952" y="1342926"/>
            <a:ext cx="6085570" cy="2849218"/>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8E505B5C-34F6-1842-BAC6-24376220DF08}"/>
              </a:ext>
            </a:extLst>
          </p:cNvPr>
          <p:cNvPicPr>
            <a:picLocks noChangeAspect="1"/>
          </p:cNvPicPr>
          <p:nvPr/>
        </p:nvPicPr>
        <p:blipFill>
          <a:blip r:embed="rId6"/>
          <a:stretch>
            <a:fillRect/>
          </a:stretch>
        </p:blipFill>
        <p:spPr>
          <a:xfrm>
            <a:off x="4768850" y="3200400"/>
            <a:ext cx="2654300" cy="457200"/>
          </a:xfrm>
          <a:prstGeom prst="rect">
            <a:avLst/>
          </a:prstGeom>
        </p:spPr>
      </p:pic>
      <p:sp>
        <p:nvSpPr>
          <p:cNvPr id="11" name="Rectangle 10">
            <a:extLst>
              <a:ext uri="{FF2B5EF4-FFF2-40B4-BE49-F238E27FC236}">
                <a16:creationId xmlns:a16="http://schemas.microsoft.com/office/drawing/2014/main" id="{4FAB3099-0D46-CB40-B4E8-FA53C218943D}"/>
              </a:ext>
            </a:extLst>
          </p:cNvPr>
          <p:cNvSpPr/>
          <p:nvPr/>
        </p:nvSpPr>
        <p:spPr>
          <a:xfrm>
            <a:off x="1317237" y="4401327"/>
            <a:ext cx="3756413" cy="461665"/>
          </a:xfrm>
          <a:prstGeom prst="rect">
            <a:avLst/>
          </a:prstGeom>
        </p:spPr>
        <p:txBody>
          <a:bodyPr wrap="none">
            <a:spAutoFit/>
          </a:bodyPr>
          <a:lstStyle/>
          <a:p>
            <a:r>
              <a:rPr lang="en-US" sz="2400" dirty="0">
                <a:solidFill>
                  <a:srgbClr val="23565D"/>
                </a:solidFill>
              </a:rPr>
              <a:t>https://</a:t>
            </a:r>
            <a:r>
              <a:rPr lang="en-US" sz="2400" dirty="0" err="1">
                <a:solidFill>
                  <a:srgbClr val="23565D"/>
                </a:solidFill>
              </a:rPr>
              <a:t>www.livingworks.net</a:t>
            </a:r>
            <a:endParaRPr lang="en-US" sz="2400" dirty="0">
              <a:solidFill>
                <a:srgbClr val="23565D"/>
              </a:solidFill>
            </a:endParaRPr>
          </a:p>
        </p:txBody>
      </p:sp>
      <p:sp>
        <p:nvSpPr>
          <p:cNvPr id="12" name="Rectangle 11">
            <a:extLst>
              <a:ext uri="{FF2B5EF4-FFF2-40B4-BE49-F238E27FC236}">
                <a16:creationId xmlns:a16="http://schemas.microsoft.com/office/drawing/2014/main" id="{1E6C184B-1678-7849-AEE0-DFB4E48F285C}"/>
              </a:ext>
            </a:extLst>
          </p:cNvPr>
          <p:cNvSpPr/>
          <p:nvPr/>
        </p:nvSpPr>
        <p:spPr>
          <a:xfrm>
            <a:off x="8328304" y="4439944"/>
            <a:ext cx="3226717" cy="461665"/>
          </a:xfrm>
          <a:prstGeom prst="rect">
            <a:avLst/>
          </a:prstGeom>
        </p:spPr>
        <p:txBody>
          <a:bodyPr wrap="none">
            <a:spAutoFit/>
          </a:bodyPr>
          <a:lstStyle/>
          <a:p>
            <a:r>
              <a:rPr lang="en-US" sz="2400" dirty="0">
                <a:solidFill>
                  <a:srgbClr val="23565D"/>
                </a:solidFill>
              </a:rPr>
              <a:t>https://</a:t>
            </a:r>
            <a:r>
              <a:rPr lang="en-US" sz="2400" dirty="0" err="1">
                <a:solidFill>
                  <a:srgbClr val="23565D"/>
                </a:solidFill>
              </a:rPr>
              <a:t>qprinstitute.com</a:t>
            </a:r>
            <a:endParaRPr lang="en-US" sz="2400" dirty="0">
              <a:solidFill>
                <a:srgbClr val="23565D"/>
              </a:solidFill>
            </a:endParaRPr>
          </a:p>
        </p:txBody>
      </p:sp>
    </p:spTree>
    <p:extLst>
      <p:ext uri="{BB962C8B-B14F-4D97-AF65-F5344CB8AC3E}">
        <p14:creationId xmlns:p14="http://schemas.microsoft.com/office/powerpoint/2010/main" val="1636980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1664285" y="76944"/>
            <a:ext cx="7985776"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Provide educational opportunities</a:t>
            </a:r>
          </a:p>
        </p:txBody>
      </p:sp>
      <p:sp>
        <p:nvSpPr>
          <p:cNvPr id="8" name="Rectangle 7">
            <a:extLst>
              <a:ext uri="{FF2B5EF4-FFF2-40B4-BE49-F238E27FC236}">
                <a16:creationId xmlns:a16="http://schemas.microsoft.com/office/drawing/2014/main" id="{E06349A4-6825-854B-BD97-2ADEC733D5AE}"/>
              </a:ext>
            </a:extLst>
          </p:cNvPr>
          <p:cNvSpPr/>
          <p:nvPr/>
        </p:nvSpPr>
        <p:spPr>
          <a:xfrm>
            <a:off x="543339" y="1200698"/>
            <a:ext cx="10774018" cy="5016758"/>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565D"/>
                </a:solidFill>
              </a:rPr>
              <a:t>Increase knowledge of behavioral health and wellness and suicide prevention to all staff</a:t>
            </a:r>
          </a:p>
          <a:p>
            <a:pPr marL="457200" indent="-457200">
              <a:buFont typeface="Arial" panose="020B0604020202020204" pitchFamily="34" charset="0"/>
              <a:buChar char="•"/>
            </a:pPr>
            <a:r>
              <a:rPr lang="en-US" sz="3200" dirty="0">
                <a:solidFill>
                  <a:srgbClr val="23565D"/>
                </a:solidFill>
              </a:rPr>
              <a:t>Host presentations, brown bag lunches, and wellness events</a:t>
            </a:r>
          </a:p>
          <a:p>
            <a:pPr marL="457200" indent="-457200">
              <a:buFont typeface="Arial" panose="020B0604020202020204" pitchFamily="34" charset="0"/>
              <a:buChar char="•"/>
            </a:pPr>
            <a:r>
              <a:rPr lang="en-US" sz="3200" dirty="0">
                <a:solidFill>
                  <a:srgbClr val="23565D"/>
                </a:solidFill>
              </a:rPr>
              <a:t>Post articles in newsletters, on the intranet, or using social media channels that share useful information about help and recovery.</a:t>
            </a:r>
          </a:p>
          <a:p>
            <a:pPr marL="457200" indent="-457200">
              <a:buFont typeface="Arial" panose="020B0604020202020204" pitchFamily="34" charset="0"/>
              <a:buChar char="•"/>
            </a:pPr>
            <a:r>
              <a:rPr lang="en-US" sz="3200" dirty="0">
                <a:solidFill>
                  <a:srgbClr val="23565D"/>
                </a:solidFill>
              </a:rPr>
              <a:t>Learn and share about ways to talk about mental health and suicide that reduce stigma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3565D"/>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61378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3231001" y="76944"/>
            <a:ext cx="485235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Develop a crisis plan</a:t>
            </a:r>
          </a:p>
        </p:txBody>
      </p:sp>
      <p:sp>
        <p:nvSpPr>
          <p:cNvPr id="8" name="Rectangle 7">
            <a:extLst>
              <a:ext uri="{FF2B5EF4-FFF2-40B4-BE49-F238E27FC236}">
                <a16:creationId xmlns:a16="http://schemas.microsoft.com/office/drawing/2014/main" id="{E06349A4-6825-854B-BD97-2ADEC733D5AE}"/>
              </a:ext>
            </a:extLst>
          </p:cNvPr>
          <p:cNvSpPr/>
          <p:nvPr/>
        </p:nvSpPr>
        <p:spPr>
          <a:xfrm>
            <a:off x="914400" y="1423196"/>
            <a:ext cx="10363200" cy="4031873"/>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565D"/>
                </a:solidFill>
              </a:rPr>
              <a:t>Safe, timely, and compassionate response</a:t>
            </a:r>
          </a:p>
          <a:p>
            <a:pPr marL="457200" indent="-457200">
              <a:buFont typeface="Arial" panose="020B0604020202020204" pitchFamily="34" charset="0"/>
              <a:buChar char="•"/>
            </a:pPr>
            <a:r>
              <a:rPr lang="en-US" sz="3200" dirty="0">
                <a:solidFill>
                  <a:srgbClr val="23565D"/>
                </a:solidFill>
              </a:rPr>
              <a:t>Review of organizational policies and needs </a:t>
            </a:r>
          </a:p>
          <a:p>
            <a:pPr marL="457200" indent="-457200">
              <a:buFont typeface="Arial" panose="020B0604020202020204" pitchFamily="34" charset="0"/>
              <a:buChar char="•"/>
            </a:pPr>
            <a:r>
              <a:rPr lang="en-US" sz="3200" dirty="0">
                <a:solidFill>
                  <a:srgbClr val="23565D"/>
                </a:solidFill>
              </a:rPr>
              <a:t>Detailed steps for how information will flow and what actions will be taken to support those affected</a:t>
            </a:r>
          </a:p>
          <a:p>
            <a:pPr marL="457200" indent="-457200">
              <a:buFont typeface="Arial" panose="020B0604020202020204" pitchFamily="34" charset="0"/>
              <a:buChar char="•"/>
            </a:pPr>
            <a:r>
              <a:rPr lang="en-US" sz="3200" dirty="0">
                <a:solidFill>
                  <a:srgbClr val="23565D"/>
                </a:solidFill>
              </a:rPr>
              <a:t>Include components that address access to lethal means and offer support after a suicide death.</a:t>
            </a:r>
          </a:p>
          <a:p>
            <a:pPr marL="457200" indent="-457200">
              <a:buFont typeface="Arial" panose="020B0604020202020204" pitchFamily="34" charset="0"/>
              <a:buChar char="•"/>
            </a:pPr>
            <a:r>
              <a:rPr lang="en-US" sz="3200" dirty="0">
                <a:solidFill>
                  <a:srgbClr val="23565D"/>
                </a:solidFill>
              </a:rPr>
              <a:t>Proactively offer resources and support during times of stress</a:t>
            </a:r>
          </a:p>
        </p:txBody>
      </p:sp>
    </p:spTree>
    <p:extLst>
      <p:ext uri="{BB962C8B-B14F-4D97-AF65-F5344CB8AC3E}">
        <p14:creationId xmlns:p14="http://schemas.microsoft.com/office/powerpoint/2010/main" val="2785409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5B9D09-F202-46DB-BEF2-958617166FB4}"/>
              </a:ext>
            </a:extLst>
          </p:cNvPr>
          <p:cNvSpPr/>
          <p:nvPr/>
        </p:nvSpPr>
        <p:spPr>
          <a:xfrm>
            <a:off x="3955072" y="1166842"/>
            <a:ext cx="7789624" cy="4893647"/>
          </a:xfrm>
          <a:prstGeom prst="rect">
            <a:avLst/>
          </a:prstGeom>
        </p:spPr>
        <p:txBody>
          <a:bodyPr wrap="square">
            <a:spAutoFit/>
          </a:bodyPr>
          <a:lstStyle/>
          <a:p>
            <a:pPr marL="457200" indent="-457200">
              <a:buFont typeface="Arial" panose="020B0604020202020204" pitchFamily="34" charset="0"/>
              <a:buChar char="•"/>
            </a:pPr>
            <a:r>
              <a:rPr lang="en-US" sz="2400" dirty="0">
                <a:solidFill>
                  <a:srgbClr val="23565D"/>
                </a:solidFill>
              </a:rPr>
              <a:t>Suicide often has a ripple effect, and can lead to significant distress on those left behind</a:t>
            </a:r>
          </a:p>
          <a:p>
            <a:pPr marL="457200" indent="-457200">
              <a:buFont typeface="Arial" panose="020B0604020202020204" pitchFamily="34" charset="0"/>
              <a:buChar char="•"/>
            </a:pPr>
            <a:r>
              <a:rPr lang="en-US" sz="2400" dirty="0">
                <a:solidFill>
                  <a:srgbClr val="23565D"/>
                </a:solidFill>
              </a:rPr>
              <a:t>Timely and compassionate response after suicide promotes healing and connects people with helpful resources</a:t>
            </a:r>
          </a:p>
          <a:p>
            <a:pPr marL="457200" indent="-457200">
              <a:buFont typeface="Arial" panose="020B0604020202020204" pitchFamily="34" charset="0"/>
              <a:buChar char="•"/>
            </a:pPr>
            <a:r>
              <a:rPr lang="en-US" sz="2400" dirty="0">
                <a:solidFill>
                  <a:srgbClr val="23565D"/>
                </a:solidFill>
              </a:rPr>
              <a:t>Postvention plans include:</a:t>
            </a:r>
          </a:p>
          <a:p>
            <a:pPr marL="1012825" lvl="1" indent="-342900">
              <a:buFont typeface="Arial" panose="020B0604020202020204" pitchFamily="34" charset="0"/>
              <a:buChar char="•"/>
            </a:pPr>
            <a:r>
              <a:rPr lang="en-US" sz="2400" dirty="0">
                <a:solidFill>
                  <a:srgbClr val="23565D"/>
                </a:solidFill>
              </a:rPr>
              <a:t>Communication about the death</a:t>
            </a:r>
          </a:p>
          <a:p>
            <a:pPr marL="1012825" lvl="1" indent="-342900">
              <a:buFont typeface="Arial" panose="020B0604020202020204" pitchFamily="34" charset="0"/>
              <a:buChar char="•"/>
            </a:pPr>
            <a:r>
              <a:rPr lang="en-US" sz="2400" dirty="0">
                <a:solidFill>
                  <a:srgbClr val="23565D"/>
                </a:solidFill>
              </a:rPr>
              <a:t>Mobilization of resources to support the bereaved</a:t>
            </a:r>
          </a:p>
          <a:p>
            <a:pPr marL="1012825" lvl="1" indent="-342900">
              <a:buFont typeface="Arial" panose="020B0604020202020204" pitchFamily="34" charset="0"/>
              <a:buChar char="•"/>
            </a:pPr>
            <a:r>
              <a:rPr lang="en-US" sz="2400" dirty="0">
                <a:solidFill>
                  <a:srgbClr val="23565D"/>
                </a:solidFill>
              </a:rPr>
              <a:t>Strategies to reduce the risk of contagion </a:t>
            </a:r>
            <a:r>
              <a:rPr lang="mr-IN" sz="2400" dirty="0">
                <a:solidFill>
                  <a:srgbClr val="23565D"/>
                </a:solidFill>
              </a:rPr>
              <a:t>–</a:t>
            </a:r>
            <a:r>
              <a:rPr lang="en-US" sz="2400" dirty="0">
                <a:solidFill>
                  <a:srgbClr val="23565D"/>
                </a:solidFill>
              </a:rPr>
              <a:t> additional suicides among those impacted by the death </a:t>
            </a:r>
            <a:r>
              <a:rPr lang="mr-IN" sz="2400" dirty="0">
                <a:solidFill>
                  <a:srgbClr val="23565D"/>
                </a:solidFill>
              </a:rPr>
              <a:t>–</a:t>
            </a:r>
            <a:r>
              <a:rPr lang="en-US" sz="2400" dirty="0">
                <a:solidFill>
                  <a:srgbClr val="23565D"/>
                </a:solidFill>
              </a:rPr>
              <a:t> and support coworkers </a:t>
            </a:r>
          </a:p>
          <a:p>
            <a:pPr marL="1012825" lvl="1" indent="-342900">
              <a:buFont typeface="Arial" panose="020B0604020202020204" pitchFamily="34" charset="0"/>
              <a:buChar char="•"/>
            </a:pPr>
            <a:r>
              <a:rPr lang="en-US" sz="2400" dirty="0">
                <a:solidFill>
                  <a:srgbClr val="23565D"/>
                </a:solidFill>
              </a:rPr>
              <a:t>Safely memorializing the deceased</a:t>
            </a:r>
          </a:p>
          <a:p>
            <a:pPr marL="457200" indent="-457200">
              <a:buFont typeface="Arial" panose="020B0604020202020204" pitchFamily="34" charset="0"/>
              <a:buChar char="•"/>
            </a:pPr>
            <a:endParaRPr lang="en-US" sz="2400" dirty="0">
              <a:solidFill>
                <a:srgbClr val="23565D"/>
              </a:solidFill>
            </a:endParaRPr>
          </a:p>
        </p:txBody>
      </p:sp>
      <p:sp>
        <p:nvSpPr>
          <p:cNvPr id="10" name="Rectangle 9">
            <a:extLst>
              <a:ext uri="{FF2B5EF4-FFF2-40B4-BE49-F238E27FC236}">
                <a16:creationId xmlns:a16="http://schemas.microsoft.com/office/drawing/2014/main" id="{854E28E4-8407-48EE-A883-AF43C00F25D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7" name="Picture 6" descr="Graphical user interface, website&#10;&#10;Description automatically generated">
            <a:extLst>
              <a:ext uri="{FF2B5EF4-FFF2-40B4-BE49-F238E27FC236}">
                <a16:creationId xmlns:a16="http://schemas.microsoft.com/office/drawing/2014/main" id="{2FFE8944-11C5-7646-B44B-43BA63EE91F5}"/>
              </a:ext>
            </a:extLst>
          </p:cNvPr>
          <p:cNvPicPr>
            <a:picLocks noChangeAspect="1"/>
          </p:cNvPicPr>
          <p:nvPr/>
        </p:nvPicPr>
        <p:blipFill>
          <a:blip r:embed="rId4"/>
          <a:stretch>
            <a:fillRect/>
          </a:stretch>
        </p:blipFill>
        <p:spPr>
          <a:xfrm>
            <a:off x="344988" y="1390632"/>
            <a:ext cx="3218198" cy="4076735"/>
          </a:xfrm>
          <a:prstGeom prst="rect">
            <a:avLst/>
          </a:prstGeom>
        </p:spPr>
      </p:pic>
      <p:sp>
        <p:nvSpPr>
          <p:cNvPr id="11" name="TextBox 10">
            <a:extLst>
              <a:ext uri="{FF2B5EF4-FFF2-40B4-BE49-F238E27FC236}">
                <a16:creationId xmlns:a16="http://schemas.microsoft.com/office/drawing/2014/main" id="{175BF545-FC42-2841-A737-A2241279274D}"/>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AA61ACB-EE08-F146-BB3D-AF795C8B950F}"/>
              </a:ext>
            </a:extLst>
          </p:cNvPr>
          <p:cNvSpPr txBox="1"/>
          <p:nvPr/>
        </p:nvSpPr>
        <p:spPr>
          <a:xfrm>
            <a:off x="2731221" y="76944"/>
            <a:ext cx="585192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Calibri" panose="020F0502020204030204"/>
              </a:rPr>
              <a:t>Postvention after suicide</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8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pic>
        <p:nvPicPr>
          <p:cNvPr id="8" name="talk bubble-r172g220b212.png" descr="/Users/administrator/Desktop/talk bubble-r172g220b212.png">
            <a:extLst>
              <a:ext uri="{FF2B5EF4-FFF2-40B4-BE49-F238E27FC236}">
                <a16:creationId xmlns:a16="http://schemas.microsoft.com/office/drawing/2014/main" id="{B05E8777-DEB1-4108-B794-B1B1B9ED7A61}"/>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119647" y="2943943"/>
            <a:ext cx="3952390" cy="2767762"/>
          </a:xfrm>
          <a:prstGeom prst="rect">
            <a:avLst/>
          </a:prstGeom>
        </p:spPr>
      </p:pic>
      <p:sp>
        <p:nvSpPr>
          <p:cNvPr id="9" name="object 6">
            <a:extLst>
              <a:ext uri="{FF2B5EF4-FFF2-40B4-BE49-F238E27FC236}">
                <a16:creationId xmlns:a16="http://schemas.microsoft.com/office/drawing/2014/main" id="{F2FF1343-FAEE-4D3B-AFFE-1BFFD3BB140B}"/>
              </a:ext>
            </a:extLst>
          </p:cNvPr>
          <p:cNvSpPr txBox="1">
            <a:spLocks/>
          </p:cNvSpPr>
          <p:nvPr/>
        </p:nvSpPr>
        <p:spPr>
          <a:xfrm>
            <a:off x="227424" y="6424059"/>
            <a:ext cx="8611091" cy="215444"/>
          </a:xfrm>
          <a:prstGeom prst="rect">
            <a:avLst/>
          </a:prstGeom>
        </p:spPr>
        <p:txBody>
          <a:bodyPr vert="horz" wrap="square" lIns="0" tIns="0"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r>
              <a:rPr lang="pt-BR" sz="1400" b="1">
                <a:solidFill>
                  <a:schemeClr val="bg1"/>
                </a:solidFill>
                <a:latin typeface="Arial"/>
                <a:cs typeface="Arial"/>
              </a:rPr>
              <a:t>K</a:t>
            </a:r>
            <a:r>
              <a:rPr lang="pt-BR" sz="1400" b="1" spc="-40">
                <a:solidFill>
                  <a:schemeClr val="bg1"/>
                </a:solidFill>
                <a:latin typeface="Arial"/>
                <a:cs typeface="Arial"/>
              </a:rPr>
              <a:t> </a:t>
            </a:r>
            <a:r>
              <a:rPr lang="pt-BR" sz="1400" b="1">
                <a:solidFill>
                  <a:schemeClr val="bg1"/>
                </a:solidFill>
                <a:latin typeface="Arial"/>
                <a:cs typeface="Arial"/>
              </a:rPr>
              <a:t>n</a:t>
            </a:r>
            <a:r>
              <a:rPr lang="pt-BR" sz="1400" b="1" spc="-40">
                <a:solidFill>
                  <a:schemeClr val="bg1"/>
                </a:solidFill>
                <a:latin typeface="Arial"/>
                <a:cs typeface="Arial"/>
              </a:rPr>
              <a:t> </a:t>
            </a:r>
            <a:r>
              <a:rPr lang="pt-BR" sz="1400" b="1">
                <a:solidFill>
                  <a:schemeClr val="bg1"/>
                </a:solidFill>
                <a:latin typeface="Arial"/>
                <a:cs typeface="Arial"/>
              </a:rPr>
              <a:t>o</a:t>
            </a:r>
            <a:r>
              <a:rPr lang="pt-BR" sz="1400" b="1" spc="-40">
                <a:solidFill>
                  <a:schemeClr val="bg1"/>
                </a:solidFill>
                <a:latin typeface="Arial"/>
                <a:cs typeface="Arial"/>
              </a:rPr>
              <a:t> </a:t>
            </a:r>
            <a:r>
              <a:rPr lang="pt-BR" sz="1400" b="1">
                <a:solidFill>
                  <a:schemeClr val="bg1"/>
                </a:solidFill>
                <a:latin typeface="Arial"/>
                <a:cs typeface="Arial"/>
              </a:rPr>
              <a:t>w  </a:t>
            </a:r>
            <a:r>
              <a:rPr lang="pt-BR" sz="1400" b="1" spc="-55">
                <a:solidFill>
                  <a:schemeClr val="bg1"/>
                </a:solidFill>
                <a:latin typeface="Arial"/>
                <a:cs typeface="Arial"/>
              </a:rPr>
              <a:t> </a:t>
            </a:r>
            <a:r>
              <a:rPr lang="pt-BR" sz="1400" b="1">
                <a:solidFill>
                  <a:schemeClr val="bg1"/>
                </a:solidFill>
                <a:latin typeface="Arial"/>
                <a:cs typeface="Arial"/>
              </a:rPr>
              <a:t>t</a:t>
            </a:r>
            <a:r>
              <a:rPr lang="pt-BR" sz="1400" b="1" spc="-40">
                <a:solidFill>
                  <a:schemeClr val="bg1"/>
                </a:solidFill>
                <a:latin typeface="Arial"/>
                <a:cs typeface="Arial"/>
              </a:rPr>
              <a:t> </a:t>
            </a:r>
            <a:r>
              <a:rPr lang="pt-BR" sz="1400" b="1">
                <a:solidFill>
                  <a:schemeClr val="bg1"/>
                </a:solidFill>
                <a:latin typeface="Arial"/>
                <a:cs typeface="Arial"/>
              </a:rPr>
              <a:t>h</a:t>
            </a:r>
            <a:r>
              <a:rPr lang="pt-BR" sz="1400" b="1" spc="-40">
                <a:solidFill>
                  <a:schemeClr val="bg1"/>
                </a:solidFill>
                <a:latin typeface="Arial"/>
                <a:cs typeface="Arial"/>
              </a:rPr>
              <a:t> </a:t>
            </a:r>
            <a:r>
              <a:rPr lang="pt-BR" sz="1400" b="1">
                <a:solidFill>
                  <a:schemeClr val="bg1"/>
                </a:solidFill>
                <a:latin typeface="Arial"/>
                <a:cs typeface="Arial"/>
              </a:rPr>
              <a:t>e  </a:t>
            </a:r>
            <a:r>
              <a:rPr lang="pt-BR" sz="1400" b="1" spc="-65">
                <a:solidFill>
                  <a:schemeClr val="bg1"/>
                </a:solidFill>
                <a:latin typeface="Arial"/>
                <a:cs typeface="Arial"/>
              </a:rPr>
              <a:t> </a:t>
            </a:r>
            <a:r>
              <a:rPr lang="pt-BR" sz="1400" b="1">
                <a:solidFill>
                  <a:schemeClr val="bg1"/>
                </a:solidFill>
                <a:latin typeface="Arial"/>
                <a:cs typeface="Arial"/>
              </a:rPr>
              <a:t>S</a:t>
            </a:r>
            <a:r>
              <a:rPr lang="pt-BR" sz="1400" b="1" spc="-35">
                <a:solidFill>
                  <a:schemeClr val="bg1"/>
                </a:solidFill>
                <a:latin typeface="Arial"/>
                <a:cs typeface="Arial"/>
              </a:rPr>
              <a:t> </a:t>
            </a:r>
            <a:r>
              <a:rPr lang="pt-BR" sz="1400" b="1">
                <a:solidFill>
                  <a:schemeClr val="bg1"/>
                </a:solidFill>
                <a:latin typeface="Arial"/>
                <a:cs typeface="Arial"/>
              </a:rPr>
              <a:t>i</a:t>
            </a:r>
            <a:r>
              <a:rPr lang="pt-BR" sz="1400" b="1" spc="-35">
                <a:solidFill>
                  <a:schemeClr val="bg1"/>
                </a:solidFill>
                <a:latin typeface="Arial"/>
                <a:cs typeface="Arial"/>
              </a:rPr>
              <a:t> </a:t>
            </a:r>
            <a:r>
              <a:rPr lang="pt-BR" sz="1400" b="1">
                <a:solidFill>
                  <a:schemeClr val="bg1"/>
                </a:solidFill>
                <a:latin typeface="Arial"/>
                <a:cs typeface="Arial"/>
              </a:rPr>
              <a:t>g</a:t>
            </a:r>
            <a:r>
              <a:rPr lang="pt-BR" sz="1400" b="1" spc="-40">
                <a:solidFill>
                  <a:schemeClr val="bg1"/>
                </a:solidFill>
                <a:latin typeface="Arial"/>
                <a:cs typeface="Arial"/>
              </a:rPr>
              <a:t> </a:t>
            </a:r>
            <a:r>
              <a:rPr lang="pt-BR" sz="1400" b="1">
                <a:solidFill>
                  <a:schemeClr val="bg1"/>
                </a:solidFill>
                <a:latin typeface="Arial"/>
                <a:cs typeface="Arial"/>
              </a:rPr>
              <a:t>n</a:t>
            </a:r>
            <a:r>
              <a:rPr lang="pt-BR" sz="1400" b="1" spc="-40">
                <a:solidFill>
                  <a:schemeClr val="bg1"/>
                </a:solidFill>
                <a:latin typeface="Arial"/>
                <a:cs typeface="Arial"/>
              </a:rPr>
              <a:t> </a:t>
            </a:r>
            <a:r>
              <a:rPr lang="pt-BR" sz="1400" b="1">
                <a:solidFill>
                  <a:schemeClr val="bg1"/>
                </a:solidFill>
                <a:latin typeface="Arial"/>
                <a:cs typeface="Arial"/>
              </a:rPr>
              <a:t>s  </a:t>
            </a:r>
            <a:r>
              <a:rPr lang="pt-BR" sz="1400" b="1" spc="-45">
                <a:solidFill>
                  <a:schemeClr val="bg1"/>
                </a:solidFill>
                <a:latin typeface="Arial"/>
                <a:cs typeface="Arial"/>
              </a:rPr>
              <a:t> </a:t>
            </a:r>
            <a:r>
              <a:rPr lang="pt-BR" sz="1400" b="1" spc="295">
                <a:solidFill>
                  <a:srgbClr val="F79546"/>
                </a:solidFill>
                <a:latin typeface="Arial"/>
                <a:cs typeface="Arial"/>
              </a:rPr>
              <a:t>&gt;&gt;</a:t>
            </a:r>
            <a:r>
              <a:rPr lang="pt-BR" sz="1400" b="1">
                <a:solidFill>
                  <a:srgbClr val="FFFFFF"/>
                </a:solidFill>
                <a:latin typeface="Arial"/>
                <a:cs typeface="Arial"/>
              </a:rPr>
              <a:t>  </a:t>
            </a:r>
            <a:r>
              <a:rPr lang="pt-BR" sz="1400" b="1" spc="-60">
                <a:solidFill>
                  <a:srgbClr val="FFFFFF"/>
                </a:solidFill>
                <a:latin typeface="Arial"/>
                <a:cs typeface="Arial"/>
              </a:rPr>
              <a:t> </a:t>
            </a:r>
            <a:r>
              <a:rPr lang="pt-BR" sz="1400" b="1">
                <a:solidFill>
                  <a:srgbClr val="FFFFFF"/>
                </a:solidFill>
                <a:latin typeface="Arial"/>
                <a:cs typeface="Arial"/>
              </a:rPr>
              <a:t>F</a:t>
            </a:r>
            <a:r>
              <a:rPr lang="pt-BR" sz="1400" b="1" spc="-40">
                <a:solidFill>
                  <a:srgbClr val="FFFFFF"/>
                </a:solidFill>
                <a:latin typeface="Arial"/>
                <a:cs typeface="Arial"/>
              </a:rPr>
              <a:t> </a:t>
            </a:r>
            <a:r>
              <a:rPr lang="pt-BR" sz="1400" b="1">
                <a:solidFill>
                  <a:srgbClr val="FFFFFF"/>
                </a:solidFill>
                <a:latin typeface="Arial"/>
                <a:cs typeface="Arial"/>
              </a:rPr>
              <a:t>i</a:t>
            </a:r>
            <a:r>
              <a:rPr lang="pt-BR" sz="1400" b="1" spc="-35">
                <a:solidFill>
                  <a:srgbClr val="FFFFFF"/>
                </a:solidFill>
                <a:latin typeface="Arial"/>
                <a:cs typeface="Arial"/>
              </a:rPr>
              <a:t> </a:t>
            </a:r>
            <a:r>
              <a:rPr lang="pt-BR" sz="1400" b="1">
                <a:solidFill>
                  <a:srgbClr val="FFFFFF"/>
                </a:solidFill>
                <a:latin typeface="Arial"/>
                <a:cs typeface="Arial"/>
              </a:rPr>
              <a:t>n</a:t>
            </a:r>
            <a:r>
              <a:rPr lang="pt-BR" sz="1400" b="1" spc="-40">
                <a:solidFill>
                  <a:srgbClr val="FFFFFF"/>
                </a:solidFill>
                <a:latin typeface="Arial"/>
                <a:cs typeface="Arial"/>
              </a:rPr>
              <a:t> </a:t>
            </a:r>
            <a:r>
              <a:rPr lang="pt-BR" sz="1400" b="1">
                <a:solidFill>
                  <a:srgbClr val="FFFFFF"/>
                </a:solidFill>
                <a:latin typeface="Arial"/>
                <a:cs typeface="Arial"/>
              </a:rPr>
              <a:t>d  </a:t>
            </a:r>
            <a:r>
              <a:rPr lang="pt-BR" sz="1400" b="1" spc="-45">
                <a:solidFill>
                  <a:srgbClr val="FFFFFF"/>
                </a:solidFill>
                <a:latin typeface="Arial"/>
                <a:cs typeface="Arial"/>
              </a:rPr>
              <a:t> </a:t>
            </a:r>
            <a:r>
              <a:rPr lang="pt-BR" sz="1400" b="1">
                <a:solidFill>
                  <a:srgbClr val="FFFFFF"/>
                </a:solidFill>
                <a:latin typeface="Arial"/>
                <a:cs typeface="Arial"/>
              </a:rPr>
              <a:t>t</a:t>
            </a:r>
            <a:r>
              <a:rPr lang="pt-BR" sz="1400" b="1" spc="-40">
                <a:solidFill>
                  <a:srgbClr val="FFFFFF"/>
                </a:solidFill>
                <a:latin typeface="Arial"/>
                <a:cs typeface="Arial"/>
              </a:rPr>
              <a:t> </a:t>
            </a:r>
            <a:r>
              <a:rPr lang="pt-BR" sz="1400" b="1">
                <a:solidFill>
                  <a:srgbClr val="FFFFFF"/>
                </a:solidFill>
                <a:latin typeface="Arial"/>
                <a:cs typeface="Arial"/>
              </a:rPr>
              <a:t>h</a:t>
            </a:r>
            <a:r>
              <a:rPr lang="pt-BR" sz="1400" b="1" spc="-40">
                <a:solidFill>
                  <a:srgbClr val="FFFFFF"/>
                </a:solidFill>
                <a:latin typeface="Arial"/>
                <a:cs typeface="Arial"/>
              </a:rPr>
              <a:t> </a:t>
            </a:r>
            <a:r>
              <a:rPr lang="pt-BR" sz="1400" b="1">
                <a:solidFill>
                  <a:srgbClr val="FFFFFF"/>
                </a:solidFill>
                <a:latin typeface="Arial"/>
                <a:cs typeface="Arial"/>
              </a:rPr>
              <a:t>e  </a:t>
            </a:r>
            <a:r>
              <a:rPr lang="pt-BR" sz="1400" b="1" spc="-65">
                <a:solidFill>
                  <a:srgbClr val="FFFFFF"/>
                </a:solidFill>
                <a:latin typeface="Arial"/>
                <a:cs typeface="Arial"/>
              </a:rPr>
              <a:t> </a:t>
            </a:r>
            <a:r>
              <a:rPr lang="pt-BR" sz="1400" b="1">
                <a:solidFill>
                  <a:srgbClr val="FFFFFF"/>
                </a:solidFill>
                <a:latin typeface="Arial"/>
                <a:cs typeface="Arial"/>
              </a:rPr>
              <a:t>W</a:t>
            </a:r>
            <a:r>
              <a:rPr lang="pt-BR" sz="1400" b="1" spc="-55">
                <a:solidFill>
                  <a:srgbClr val="FFFFFF"/>
                </a:solidFill>
                <a:latin typeface="Arial"/>
                <a:cs typeface="Arial"/>
              </a:rPr>
              <a:t> </a:t>
            </a:r>
            <a:r>
              <a:rPr lang="pt-BR" sz="1400" b="1">
                <a:solidFill>
                  <a:srgbClr val="FFFFFF"/>
                </a:solidFill>
                <a:latin typeface="Arial"/>
                <a:cs typeface="Arial"/>
              </a:rPr>
              <a:t>o</a:t>
            </a:r>
            <a:r>
              <a:rPr lang="pt-BR" sz="1400" b="1" spc="-40">
                <a:solidFill>
                  <a:srgbClr val="FFFFFF"/>
                </a:solidFill>
                <a:latin typeface="Arial"/>
                <a:cs typeface="Arial"/>
              </a:rPr>
              <a:t> </a:t>
            </a:r>
            <a:r>
              <a:rPr lang="pt-BR" sz="1400" b="1">
                <a:solidFill>
                  <a:srgbClr val="FFFFFF"/>
                </a:solidFill>
                <a:latin typeface="Arial"/>
                <a:cs typeface="Arial"/>
              </a:rPr>
              <a:t>r</a:t>
            </a:r>
            <a:r>
              <a:rPr lang="pt-BR" sz="1400" b="1" spc="-35">
                <a:solidFill>
                  <a:srgbClr val="FFFFFF"/>
                </a:solidFill>
                <a:latin typeface="Arial"/>
                <a:cs typeface="Arial"/>
              </a:rPr>
              <a:t> </a:t>
            </a:r>
            <a:r>
              <a:rPr lang="pt-BR" sz="1400" b="1">
                <a:solidFill>
                  <a:srgbClr val="FFFFFF"/>
                </a:solidFill>
                <a:latin typeface="Arial"/>
                <a:cs typeface="Arial"/>
              </a:rPr>
              <a:t>d</a:t>
            </a:r>
            <a:r>
              <a:rPr lang="pt-BR" sz="1400" b="1" spc="-40">
                <a:solidFill>
                  <a:srgbClr val="FFFFFF"/>
                </a:solidFill>
                <a:latin typeface="Arial"/>
                <a:cs typeface="Arial"/>
              </a:rPr>
              <a:t> </a:t>
            </a:r>
            <a:r>
              <a:rPr lang="pt-BR" sz="1400" b="1">
                <a:solidFill>
                  <a:srgbClr val="FFFFFF"/>
                </a:solidFill>
                <a:latin typeface="Arial"/>
                <a:cs typeface="Arial"/>
              </a:rPr>
              <a:t>s  </a:t>
            </a:r>
            <a:r>
              <a:rPr lang="pt-BR" sz="1400" b="1" spc="-45">
                <a:solidFill>
                  <a:srgbClr val="FFFFFF"/>
                </a:solidFill>
                <a:latin typeface="Arial"/>
                <a:cs typeface="Arial"/>
              </a:rPr>
              <a:t> </a:t>
            </a:r>
            <a:r>
              <a:rPr lang="pt-BR" sz="1400" b="1" spc="295">
                <a:solidFill>
                  <a:srgbClr val="F79546"/>
                </a:solidFill>
                <a:latin typeface="Arial"/>
                <a:cs typeface="Arial"/>
              </a:rPr>
              <a:t>&gt;&gt;</a:t>
            </a:r>
            <a:r>
              <a:rPr lang="pt-BR" sz="1400" b="1">
                <a:solidFill>
                  <a:srgbClr val="F79546"/>
                </a:solidFill>
                <a:latin typeface="Arial"/>
                <a:cs typeface="Arial"/>
              </a:rPr>
              <a:t>  </a:t>
            </a:r>
            <a:r>
              <a:rPr lang="pt-BR" sz="1400" b="1" spc="-70">
                <a:solidFill>
                  <a:srgbClr val="F79546"/>
                </a:solidFill>
                <a:latin typeface="Arial"/>
                <a:cs typeface="Arial"/>
              </a:rPr>
              <a:t> </a:t>
            </a:r>
            <a:r>
              <a:rPr lang="pt-BR" sz="1400" b="1">
                <a:solidFill>
                  <a:srgbClr val="FFFFFF"/>
                </a:solidFill>
                <a:latin typeface="Arial"/>
                <a:cs typeface="Arial"/>
              </a:rPr>
              <a:t>R</a:t>
            </a:r>
            <a:r>
              <a:rPr lang="pt-BR" sz="1400" b="1" spc="-40">
                <a:solidFill>
                  <a:srgbClr val="FFFFFF"/>
                </a:solidFill>
                <a:latin typeface="Arial"/>
                <a:cs typeface="Arial"/>
              </a:rPr>
              <a:t> </a:t>
            </a:r>
            <a:r>
              <a:rPr lang="pt-BR" sz="1400" b="1">
                <a:solidFill>
                  <a:srgbClr val="FFFFFF"/>
                </a:solidFill>
                <a:latin typeface="Arial"/>
                <a:cs typeface="Arial"/>
              </a:rPr>
              <a:t>e</a:t>
            </a:r>
            <a:r>
              <a:rPr lang="pt-BR" sz="1400" b="1" spc="-30">
                <a:solidFill>
                  <a:srgbClr val="FFFFFF"/>
                </a:solidFill>
                <a:latin typeface="Arial"/>
                <a:cs typeface="Arial"/>
              </a:rPr>
              <a:t> </a:t>
            </a:r>
            <a:r>
              <a:rPr lang="pt-BR" sz="1400" b="1">
                <a:solidFill>
                  <a:srgbClr val="FFFFFF"/>
                </a:solidFill>
                <a:latin typeface="Arial"/>
                <a:cs typeface="Arial"/>
              </a:rPr>
              <a:t>a</a:t>
            </a:r>
            <a:r>
              <a:rPr lang="pt-BR" sz="1400" b="1" spc="-30">
                <a:solidFill>
                  <a:srgbClr val="FFFFFF"/>
                </a:solidFill>
                <a:latin typeface="Arial"/>
                <a:cs typeface="Arial"/>
              </a:rPr>
              <a:t> </a:t>
            </a:r>
            <a:r>
              <a:rPr lang="pt-BR" sz="1400" b="1">
                <a:solidFill>
                  <a:srgbClr val="FFFFFF"/>
                </a:solidFill>
                <a:latin typeface="Arial"/>
                <a:cs typeface="Arial"/>
              </a:rPr>
              <a:t>c</a:t>
            </a:r>
            <a:r>
              <a:rPr lang="pt-BR" sz="1400" b="1" spc="-30">
                <a:solidFill>
                  <a:srgbClr val="FFFFFF"/>
                </a:solidFill>
                <a:latin typeface="Arial"/>
                <a:cs typeface="Arial"/>
              </a:rPr>
              <a:t> </a:t>
            </a:r>
            <a:r>
              <a:rPr lang="pt-BR" sz="1400" b="1">
                <a:solidFill>
                  <a:srgbClr val="FFFFFF"/>
                </a:solidFill>
                <a:latin typeface="Arial"/>
                <a:cs typeface="Arial"/>
              </a:rPr>
              <a:t>h  </a:t>
            </a:r>
            <a:r>
              <a:rPr lang="pt-BR" sz="1400" b="1" spc="-95">
                <a:solidFill>
                  <a:srgbClr val="FFFFFF"/>
                </a:solidFill>
                <a:latin typeface="Arial"/>
                <a:cs typeface="Arial"/>
              </a:rPr>
              <a:t> </a:t>
            </a:r>
            <a:r>
              <a:rPr lang="pt-BR" sz="1400" b="1">
                <a:solidFill>
                  <a:srgbClr val="FFFFFF"/>
                </a:solidFill>
                <a:latin typeface="Arial"/>
                <a:cs typeface="Arial"/>
              </a:rPr>
              <a:t>O</a:t>
            </a:r>
            <a:r>
              <a:rPr lang="pt-BR" sz="1400" b="1" spc="-35">
                <a:solidFill>
                  <a:srgbClr val="FFFFFF"/>
                </a:solidFill>
                <a:latin typeface="Arial"/>
                <a:cs typeface="Arial"/>
              </a:rPr>
              <a:t> </a:t>
            </a:r>
            <a:r>
              <a:rPr lang="pt-BR" sz="1400" b="1">
                <a:solidFill>
                  <a:srgbClr val="FFFFFF"/>
                </a:solidFill>
                <a:latin typeface="Arial"/>
                <a:cs typeface="Arial"/>
              </a:rPr>
              <a:t>u</a:t>
            </a:r>
            <a:r>
              <a:rPr lang="pt-BR" sz="1400" b="1" spc="-40">
                <a:solidFill>
                  <a:srgbClr val="FFFFFF"/>
                </a:solidFill>
                <a:latin typeface="Arial"/>
                <a:cs typeface="Arial"/>
              </a:rPr>
              <a:t> </a:t>
            </a:r>
            <a:r>
              <a:rPr lang="pt-BR" sz="1400" b="1">
                <a:solidFill>
                  <a:srgbClr val="FFFFFF"/>
                </a:solidFill>
                <a:latin typeface="Arial"/>
                <a:cs typeface="Arial"/>
              </a:rPr>
              <a:t>t</a:t>
            </a:r>
          </a:p>
        </p:txBody>
      </p:sp>
      <p:sp>
        <p:nvSpPr>
          <p:cNvPr id="10" name="Rectangle 9">
            <a:extLst>
              <a:ext uri="{FF2B5EF4-FFF2-40B4-BE49-F238E27FC236}">
                <a16:creationId xmlns:a16="http://schemas.microsoft.com/office/drawing/2014/main" id="{BA39E80B-B976-4743-8DF7-E1A77CF180B0}"/>
              </a:ext>
            </a:extLst>
          </p:cNvPr>
          <p:cNvSpPr/>
          <p:nvPr/>
        </p:nvSpPr>
        <p:spPr>
          <a:xfrm>
            <a:off x="-1" y="2396563"/>
            <a:ext cx="12192000" cy="314476"/>
          </a:xfrm>
          <a:prstGeom prst="rect">
            <a:avLst/>
          </a:prstGeom>
          <a:solidFill>
            <a:srgbClr val="E9B61E"/>
          </a:solidFill>
          <a:ln>
            <a:solidFill>
              <a:srgbClr val="00675E"/>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2861BAC5-BB59-4BEA-87EB-A4EBE6C8B0BF}"/>
              </a:ext>
            </a:extLst>
          </p:cNvPr>
          <p:cNvSpPr/>
          <p:nvPr/>
        </p:nvSpPr>
        <p:spPr>
          <a:xfrm>
            <a:off x="0" y="268395"/>
            <a:ext cx="12192000" cy="2071682"/>
          </a:xfrm>
          <a:prstGeom prst="rect">
            <a:avLst/>
          </a:prstGeom>
          <a:solidFill>
            <a:srgbClr val="2EA89F"/>
          </a:solidFill>
          <a:ln>
            <a:solidFill>
              <a:srgbClr val="00675E"/>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D72C38AD-A902-4C3C-9369-C5213E6D6775}"/>
              </a:ext>
            </a:extLst>
          </p:cNvPr>
          <p:cNvSpPr txBox="1"/>
          <p:nvPr/>
        </p:nvSpPr>
        <p:spPr>
          <a:xfrm>
            <a:off x="694291" y="521206"/>
            <a:ext cx="11728174" cy="923330"/>
          </a:xfrm>
          <a:prstGeom prst="rect">
            <a:avLst/>
          </a:prstGeom>
          <a:noFill/>
        </p:spPr>
        <p:txBody>
          <a:bodyPr wrap="square" rtlCol="0">
            <a:spAutoFit/>
          </a:bodyPr>
          <a:lstStyle/>
          <a:p>
            <a:pPr defTabSz="457200"/>
            <a:r>
              <a:rPr lang="en-US" sz="5400" b="1" dirty="0">
                <a:solidFill>
                  <a:schemeClr val="bg1"/>
                </a:solidFill>
                <a:latin typeface="Calibri Light" panose="020F0302020204030204" pitchFamily="34" charset="0"/>
                <a:cs typeface="Calibri Light" panose="020F0302020204030204" pitchFamily="34" charset="0"/>
              </a:rPr>
              <a:t>Working Together to Prevent Suicide</a:t>
            </a:r>
          </a:p>
        </p:txBody>
      </p:sp>
      <p:sp>
        <p:nvSpPr>
          <p:cNvPr id="5" name="Slide Number Placeholder 4">
            <a:extLst>
              <a:ext uri="{FF2B5EF4-FFF2-40B4-BE49-F238E27FC236}">
                <a16:creationId xmlns:a16="http://schemas.microsoft.com/office/drawing/2014/main" id="{4019CEDC-F929-42D6-92BA-79E0E8F2CB08}"/>
              </a:ext>
            </a:extLst>
          </p:cNvPr>
          <p:cNvSpPr>
            <a:spLocks noGrp="1"/>
          </p:cNvSpPr>
          <p:nvPr>
            <p:ph type="sldNum" sz="quarter" idx="12"/>
          </p:nvPr>
        </p:nvSpPr>
        <p:spPr/>
        <p:txBody>
          <a:bodyPr/>
          <a:lstStyle/>
          <a:p>
            <a:fld id="{3CB2B980-0130-4797-AE54-66FBBA1E27A9}" type="slidenum">
              <a:rPr lang="en-US" smtClean="0"/>
              <a:t>2</a:t>
            </a:fld>
            <a:endParaRPr lang="en-US"/>
          </a:p>
        </p:txBody>
      </p:sp>
      <p:pic>
        <p:nvPicPr>
          <p:cNvPr id="3" name="Picture 2" descr="Logo&#10;&#10;Description automatically generated">
            <a:extLst>
              <a:ext uri="{FF2B5EF4-FFF2-40B4-BE49-F238E27FC236}">
                <a16:creationId xmlns:a16="http://schemas.microsoft.com/office/drawing/2014/main" id="{CF4D8025-8F86-426B-B212-38C7C291E54F}"/>
              </a:ext>
            </a:extLst>
          </p:cNvPr>
          <p:cNvPicPr>
            <a:picLocks noChangeAspect="1"/>
          </p:cNvPicPr>
          <p:nvPr/>
        </p:nvPicPr>
        <p:blipFill>
          <a:blip r:embed="rId5"/>
          <a:stretch>
            <a:fillRect/>
          </a:stretch>
        </p:blipFill>
        <p:spPr>
          <a:xfrm>
            <a:off x="7349904" y="4986354"/>
            <a:ext cx="2746254" cy="1603251"/>
          </a:xfrm>
          <a:prstGeom prst="rect">
            <a:avLst/>
          </a:prstGeom>
        </p:spPr>
      </p:pic>
      <p:sp>
        <p:nvSpPr>
          <p:cNvPr id="2" name="TextBox 1">
            <a:extLst>
              <a:ext uri="{FF2B5EF4-FFF2-40B4-BE49-F238E27FC236}">
                <a16:creationId xmlns:a16="http://schemas.microsoft.com/office/drawing/2014/main" id="{6EABE24E-4F8F-4445-A348-E917282007F8}"/>
              </a:ext>
            </a:extLst>
          </p:cNvPr>
          <p:cNvSpPr txBox="1"/>
          <p:nvPr/>
        </p:nvSpPr>
        <p:spPr>
          <a:xfrm>
            <a:off x="4532969" y="3209800"/>
            <a:ext cx="2242152" cy="523220"/>
          </a:xfrm>
          <a:prstGeom prst="rect">
            <a:avLst/>
          </a:prstGeom>
          <a:noFill/>
        </p:spPr>
        <p:txBody>
          <a:bodyPr wrap="none" rtlCol="0">
            <a:spAutoFit/>
          </a:bodyPr>
          <a:lstStyle/>
          <a:p>
            <a:r>
              <a:rPr lang="en-US" sz="2800" dirty="0">
                <a:solidFill>
                  <a:schemeClr val="bg1"/>
                </a:solidFill>
              </a:rPr>
              <a:t>Presenter Info</a:t>
            </a:r>
          </a:p>
        </p:txBody>
      </p:sp>
    </p:spTree>
    <p:extLst>
      <p:ext uri="{BB962C8B-B14F-4D97-AF65-F5344CB8AC3E}">
        <p14:creationId xmlns:p14="http://schemas.microsoft.com/office/powerpoint/2010/main" val="3527620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3565D"/>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talk bubble-r172g220b212.png" descr="/Users/administrator/Desktop/talk bubble-r172g220b212.png">
            <a:extLst>
              <a:ext uri="{FF2B5EF4-FFF2-40B4-BE49-F238E27FC236}">
                <a16:creationId xmlns:a16="http://schemas.microsoft.com/office/drawing/2014/main" id="{00421CBD-D65B-48DD-8B2B-F07477BCB078}"/>
              </a:ext>
            </a:extLst>
          </p:cNvPr>
          <p:cNvPicPr>
            <a:picLocks noChangeAspect="1"/>
          </p:cNvPicPr>
          <p:nvPr/>
        </p:nvPicPr>
        <p:blipFill>
          <a:blip r:embed="rId3" r:link="rId4" cstate="hqprint">
            <a:extLst>
              <a:ext uri="{28A0092B-C50C-407E-A947-70E740481C1C}">
                <a14:useLocalDpi xmlns:a14="http://schemas.microsoft.com/office/drawing/2010/main" val="0"/>
              </a:ext>
            </a:extLst>
          </a:blip>
          <a:stretch>
            <a:fillRect/>
          </a:stretch>
        </p:blipFill>
        <p:spPr>
          <a:xfrm>
            <a:off x="770216" y="742789"/>
            <a:ext cx="902917" cy="632042"/>
          </a:xfrm>
          <a:prstGeom prst="rect">
            <a:avLst/>
          </a:prstGeom>
        </p:spPr>
      </p:pic>
      <p:sp>
        <p:nvSpPr>
          <p:cNvPr id="37" name="Right Triangle 36">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Triangle 40">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sitting in a room&#10;&#10;Description automatically generated with low confidence">
            <a:extLst>
              <a:ext uri="{FF2B5EF4-FFF2-40B4-BE49-F238E27FC236}">
                <a16:creationId xmlns:a16="http://schemas.microsoft.com/office/drawing/2014/main" id="{52F201ED-8474-A947-87F1-52A813531D11}"/>
              </a:ext>
            </a:extLst>
          </p:cNvPr>
          <p:cNvPicPr>
            <a:picLocks noChangeAspect="1"/>
          </p:cNvPicPr>
          <p:nvPr/>
        </p:nvPicPr>
        <p:blipFill>
          <a:blip r:embed="rId5"/>
          <a:stretch>
            <a:fillRect/>
          </a:stretch>
        </p:blipFill>
        <p:spPr>
          <a:xfrm>
            <a:off x="2819019" y="182066"/>
            <a:ext cx="3613969" cy="2502673"/>
          </a:xfrm>
          <a:prstGeom prst="rect">
            <a:avLst/>
          </a:prstGeom>
        </p:spPr>
      </p:pic>
      <p:sp>
        <p:nvSpPr>
          <p:cNvPr id="51" name="Right Triangle 50">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08A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in a room&#10;&#10;Description automatically generated with medium confidence">
            <a:extLst>
              <a:ext uri="{FF2B5EF4-FFF2-40B4-BE49-F238E27FC236}">
                <a16:creationId xmlns:a16="http://schemas.microsoft.com/office/drawing/2014/main" id="{F2D72C21-2F53-E241-BC45-A8563884A0DA}"/>
              </a:ext>
            </a:extLst>
          </p:cNvPr>
          <p:cNvPicPr>
            <a:picLocks noChangeAspect="1"/>
          </p:cNvPicPr>
          <p:nvPr/>
        </p:nvPicPr>
        <p:blipFill>
          <a:blip r:embed="rId6"/>
          <a:stretch>
            <a:fillRect/>
          </a:stretch>
        </p:blipFill>
        <p:spPr>
          <a:xfrm>
            <a:off x="7588628" y="756189"/>
            <a:ext cx="3956330" cy="1869366"/>
          </a:xfrm>
          <a:prstGeom prst="rect">
            <a:avLst/>
          </a:prstGeom>
        </p:spPr>
      </p:pic>
      <p:sp>
        <p:nvSpPr>
          <p:cNvPr id="53" name="Right Triangle 52">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61" name="Right Triangle 60">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Graphical user interface, text&#10;&#10;Description automatically generated">
            <a:extLst>
              <a:ext uri="{FF2B5EF4-FFF2-40B4-BE49-F238E27FC236}">
                <a16:creationId xmlns:a16="http://schemas.microsoft.com/office/drawing/2014/main" id="{AD641B1F-D2CD-4B43-9EA3-1FCF677DBA05}"/>
              </a:ext>
            </a:extLst>
          </p:cNvPr>
          <p:cNvPicPr>
            <a:picLocks noChangeAspect="1"/>
          </p:cNvPicPr>
          <p:nvPr/>
        </p:nvPicPr>
        <p:blipFill>
          <a:blip r:embed="rId7"/>
          <a:stretch>
            <a:fillRect/>
          </a:stretch>
        </p:blipFill>
        <p:spPr>
          <a:xfrm>
            <a:off x="4447247" y="2979485"/>
            <a:ext cx="2790186" cy="1611332"/>
          </a:xfrm>
          <a:prstGeom prst="rect">
            <a:avLst/>
          </a:prstGeom>
        </p:spPr>
      </p:pic>
      <p:sp>
        <p:nvSpPr>
          <p:cNvPr id="63" name="Right Triangle 62">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4BCFC6B-1F49-45A6-B7BD-6D90F5DB20B8}"/>
              </a:ext>
            </a:extLst>
          </p:cNvPr>
          <p:cNvSpPr txBox="1"/>
          <p:nvPr/>
        </p:nvSpPr>
        <p:spPr>
          <a:xfrm>
            <a:off x="7855297" y="3153048"/>
            <a:ext cx="3706577" cy="3061485"/>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endParaRPr kumimoji="0" lang="en-US" b="0" i="0" u="none" strike="noStrike" cap="none" spc="0" normalizeH="0" baseline="0" noProof="0" dirty="0">
              <a:ln>
                <a:noFill/>
              </a:ln>
              <a:effectLst/>
              <a:uLnTx/>
              <a:uFillTx/>
            </a:endParaRPr>
          </a:p>
        </p:txBody>
      </p:sp>
      <p:sp>
        <p:nvSpPr>
          <p:cNvPr id="2" name="Slide Number Placeholder 1">
            <a:extLst>
              <a:ext uri="{FF2B5EF4-FFF2-40B4-BE49-F238E27FC236}">
                <a16:creationId xmlns:a16="http://schemas.microsoft.com/office/drawing/2014/main" id="{DFD8F9F9-9350-497D-8A5A-F404C0E1DF5A}"/>
              </a:ext>
            </a:extLst>
          </p:cNvPr>
          <p:cNvSpPr>
            <a:spLocks noGrp="1"/>
          </p:cNvSpPr>
          <p:nvPr>
            <p:ph type="sldNum" sz="quarter" idx="12"/>
          </p:nvPr>
        </p:nvSpPr>
        <p:spPr>
          <a:xfrm>
            <a:off x="10379122" y="6356350"/>
            <a:ext cx="974678"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1149E0E-EEEF-4915-A416-601326D2CCAB}" type="slidenum">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20</a:t>
            </a:fld>
            <a:endParaRPr kumimoji="0" lang="en-US" b="0" i="0" u="none" strike="noStrike" cap="none" spc="0" normalizeH="0" baseline="0" noProof="0">
              <a:ln>
                <a:noFill/>
              </a:ln>
              <a:solidFill>
                <a:schemeClr val="tx1"/>
              </a:solidFill>
              <a:effectLst/>
              <a:uLnTx/>
              <a:uFillTx/>
            </a:endParaRPr>
          </a:p>
        </p:txBody>
      </p:sp>
      <p:sp>
        <p:nvSpPr>
          <p:cNvPr id="7" name="Rectangle 6">
            <a:extLst>
              <a:ext uri="{FF2B5EF4-FFF2-40B4-BE49-F238E27FC236}">
                <a16:creationId xmlns:a16="http://schemas.microsoft.com/office/drawing/2014/main" id="{7F0B53C4-00B5-434C-A5EA-841E8C75A1BC}"/>
              </a:ext>
            </a:extLst>
          </p:cNvPr>
          <p:cNvSpPr/>
          <p:nvPr/>
        </p:nvSpPr>
        <p:spPr>
          <a:xfrm>
            <a:off x="7636" y="6538912"/>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60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8">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endParaRPr kumimoji="0" lang="pt-BR" sz="1400" b="1" i="0" u="none" strike="noStrike" kern="0" cap="none" spc="0" normalizeH="0" baseline="0" noProof="0">
              <a:ln>
                <a:noFill/>
              </a:ln>
              <a:solidFill>
                <a:prstClr val="white"/>
              </a:solidFill>
              <a:effectLst/>
              <a:uLnTx/>
              <a:uFillTx/>
              <a:latin typeface="Arial"/>
              <a:ea typeface="+mn-ea"/>
              <a:cs typeface="Arial"/>
            </a:endParaRPr>
          </a:p>
        </p:txBody>
      </p:sp>
      <p:pic>
        <p:nvPicPr>
          <p:cNvPr id="46" name="talk bubble-r172g220b212.png" descr="/Users/administrator/Desktop/talk bubble-r172g220b212.png">
            <a:extLst>
              <a:ext uri="{FF2B5EF4-FFF2-40B4-BE49-F238E27FC236}">
                <a16:creationId xmlns:a16="http://schemas.microsoft.com/office/drawing/2014/main" id="{9E425068-AEFC-DA41-999C-FA7FB4A177B4}"/>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7831635" y="2920291"/>
            <a:ext cx="4935817" cy="3456432"/>
          </a:xfrm>
          <a:prstGeom prst="rect">
            <a:avLst/>
          </a:prstGeom>
        </p:spPr>
      </p:pic>
      <p:pic>
        <p:nvPicPr>
          <p:cNvPr id="30" name="Picture 29" descr="Text&#10;&#10;Description automatically generated">
            <a:extLst>
              <a:ext uri="{FF2B5EF4-FFF2-40B4-BE49-F238E27FC236}">
                <a16:creationId xmlns:a16="http://schemas.microsoft.com/office/drawing/2014/main" id="{6200C611-9B2C-5D4D-8725-F3C52679CECC}"/>
              </a:ext>
            </a:extLst>
          </p:cNvPr>
          <p:cNvPicPr>
            <a:picLocks noChangeAspect="1"/>
          </p:cNvPicPr>
          <p:nvPr/>
        </p:nvPicPr>
        <p:blipFill>
          <a:blip r:embed="rId9"/>
          <a:stretch>
            <a:fillRect/>
          </a:stretch>
        </p:blipFill>
        <p:spPr>
          <a:xfrm>
            <a:off x="190684" y="133627"/>
            <a:ext cx="2413859" cy="3295373"/>
          </a:xfrm>
          <a:prstGeom prst="rect">
            <a:avLst/>
          </a:prstGeom>
        </p:spPr>
        <p:style>
          <a:lnRef idx="2">
            <a:schemeClr val="accent1"/>
          </a:lnRef>
          <a:fillRef idx="1">
            <a:schemeClr val="lt1"/>
          </a:fillRef>
          <a:effectRef idx="0">
            <a:schemeClr val="accent1"/>
          </a:effectRef>
          <a:fontRef idx="minor">
            <a:schemeClr val="dk1"/>
          </a:fontRef>
        </p:style>
      </p:pic>
      <p:pic>
        <p:nvPicPr>
          <p:cNvPr id="29" name="Picture 28" descr="Text&#10;&#10;Description automatically generated">
            <a:extLst>
              <a:ext uri="{FF2B5EF4-FFF2-40B4-BE49-F238E27FC236}">
                <a16:creationId xmlns:a16="http://schemas.microsoft.com/office/drawing/2014/main" id="{137F2B39-9DD1-7E48-A8A5-D9017C7FEDC0}"/>
              </a:ext>
            </a:extLst>
          </p:cNvPr>
          <p:cNvPicPr>
            <a:picLocks noChangeAspect="1"/>
          </p:cNvPicPr>
          <p:nvPr/>
        </p:nvPicPr>
        <p:blipFill>
          <a:blip r:embed="rId10"/>
          <a:stretch>
            <a:fillRect/>
          </a:stretch>
        </p:blipFill>
        <p:spPr>
          <a:xfrm>
            <a:off x="786803" y="3207491"/>
            <a:ext cx="2032216" cy="2852233"/>
          </a:xfrm>
          <a:prstGeom prst="rect">
            <a:avLst/>
          </a:prstGeom>
        </p:spPr>
        <p:style>
          <a:lnRef idx="2">
            <a:schemeClr val="accent1"/>
          </a:lnRef>
          <a:fillRef idx="1">
            <a:schemeClr val="lt1"/>
          </a:fillRef>
          <a:effectRef idx="0">
            <a:schemeClr val="accent1"/>
          </a:effectRef>
          <a:fontRef idx="minor">
            <a:schemeClr val="dk1"/>
          </a:fontRef>
        </p:style>
      </p:pic>
      <p:sp>
        <p:nvSpPr>
          <p:cNvPr id="31" name="TextBox 30">
            <a:extLst>
              <a:ext uri="{FF2B5EF4-FFF2-40B4-BE49-F238E27FC236}">
                <a16:creationId xmlns:a16="http://schemas.microsoft.com/office/drawing/2014/main" id="{FE278A7B-AD9E-5C44-AF0E-D63A7636569F}"/>
              </a:ext>
            </a:extLst>
          </p:cNvPr>
          <p:cNvSpPr txBox="1"/>
          <p:nvPr/>
        </p:nvSpPr>
        <p:spPr>
          <a:xfrm>
            <a:off x="9213669" y="4084007"/>
            <a:ext cx="1706639" cy="830997"/>
          </a:xfrm>
          <a:prstGeom prst="rect">
            <a:avLst/>
          </a:prstGeom>
          <a:noFill/>
        </p:spPr>
        <p:txBody>
          <a:bodyPr wrap="square" rtlCol="0">
            <a:spAutoFit/>
          </a:bodyPr>
          <a:lstStyle/>
          <a:p>
            <a:r>
              <a:rPr lang="en-US" sz="2400" b="1" dirty="0"/>
              <a:t>Additional Resources</a:t>
            </a:r>
          </a:p>
        </p:txBody>
      </p:sp>
    </p:spTree>
    <p:extLst>
      <p:ext uri="{BB962C8B-B14F-4D97-AF65-F5344CB8AC3E}">
        <p14:creationId xmlns:p14="http://schemas.microsoft.com/office/powerpoint/2010/main" val="195192500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8" name="Content Placeholder 4">
            <a:extLst>
              <a:ext uri="{FF2B5EF4-FFF2-40B4-BE49-F238E27FC236}">
                <a16:creationId xmlns:a16="http://schemas.microsoft.com/office/drawing/2014/main" id="{CFB1F0EE-D33A-4284-8533-9C7163DB100C}"/>
              </a:ext>
            </a:extLst>
          </p:cNvPr>
          <p:cNvPicPr>
            <a:picLocks noChangeAspect="1"/>
          </p:cNvPicPr>
          <p:nvPr/>
        </p:nvPicPr>
        <p:blipFill>
          <a:blip r:embed="rId4"/>
          <a:stretch>
            <a:fillRect/>
          </a:stretch>
        </p:blipFill>
        <p:spPr>
          <a:xfrm>
            <a:off x="1291800" y="517217"/>
            <a:ext cx="4128518" cy="409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D6CF003A-15D3-46DF-9A7E-3B3F576FF592}"/>
              </a:ext>
            </a:extLst>
          </p:cNvPr>
          <p:cNvPicPr>
            <a:picLocks noChangeAspect="1"/>
          </p:cNvPicPr>
          <p:nvPr/>
        </p:nvPicPr>
        <p:blipFill>
          <a:blip r:embed="rId5"/>
          <a:stretch>
            <a:fillRect/>
          </a:stretch>
        </p:blipFill>
        <p:spPr>
          <a:xfrm>
            <a:off x="6946128" y="517217"/>
            <a:ext cx="4341495" cy="409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itle 1">
            <a:extLst>
              <a:ext uri="{FF2B5EF4-FFF2-40B4-BE49-F238E27FC236}">
                <a16:creationId xmlns:a16="http://schemas.microsoft.com/office/drawing/2014/main" id="{20F8817A-40DE-4B8A-A5A0-6518500DB882}"/>
              </a:ext>
            </a:extLst>
          </p:cNvPr>
          <p:cNvSpPr txBox="1">
            <a:spLocks/>
          </p:cNvSpPr>
          <p:nvPr/>
        </p:nvSpPr>
        <p:spPr>
          <a:xfrm>
            <a:off x="1469381" y="5460570"/>
            <a:ext cx="4021931" cy="589923"/>
          </a:xfrm>
          <a:prstGeom prst="rect">
            <a:avLst/>
          </a:prstGeom>
        </p:spPr>
        <p:txBody>
          <a:bodyPr vert="horz" lIns="68580" tIns="34290" rIns="68580" bIns="34290" rtlCol="0" anchor="ctr">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Light" panose="020F0302020204030204"/>
                <a:ea typeface="+mj-ea"/>
                <a:cs typeface="+mj-cs"/>
              </a:rPr>
              <a:t>SuicideIsPreventable.org</a:t>
            </a:r>
          </a:p>
        </p:txBody>
      </p:sp>
      <p:sp>
        <p:nvSpPr>
          <p:cNvPr id="16" name="TextBox 15">
            <a:extLst>
              <a:ext uri="{FF2B5EF4-FFF2-40B4-BE49-F238E27FC236}">
                <a16:creationId xmlns:a16="http://schemas.microsoft.com/office/drawing/2014/main" id="{5A678805-6F5F-4482-95F9-E5A84A4D8342}"/>
              </a:ext>
            </a:extLst>
          </p:cNvPr>
          <p:cNvSpPr txBox="1"/>
          <p:nvPr/>
        </p:nvSpPr>
        <p:spPr>
          <a:xfrm>
            <a:off x="6096000" y="5460570"/>
            <a:ext cx="6098958" cy="507831"/>
          </a:xfrm>
          <a:prstGeom prst="rect">
            <a:avLst/>
          </a:prstGeom>
          <a:noFill/>
        </p:spPr>
        <p:txBody>
          <a:bodyPr wrap="square">
            <a:sp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Light" panose="020F0302020204030204"/>
                <a:ea typeface="MS PGothic" panose="020B0600070205080204" pitchFamily="34" charset="-128"/>
                <a:cs typeface="+mn-cs"/>
              </a:rPr>
              <a:t>ElSuicidioEsPrevenible.org</a:t>
            </a:r>
          </a:p>
        </p:txBody>
      </p:sp>
    </p:spTree>
    <p:extLst>
      <p:ext uri="{BB962C8B-B14F-4D97-AF65-F5344CB8AC3E}">
        <p14:creationId xmlns:p14="http://schemas.microsoft.com/office/powerpoint/2010/main" val="285351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4E28E4-8407-48EE-A883-AF43C00F25D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8" name="KTS Outcomes 2014 2 1-01.png" descr="/Users/administrator/Desktop/Know the Signs outcome/KTS Outcomes 2014 2 1-01.png">
            <a:extLst>
              <a:ext uri="{FF2B5EF4-FFF2-40B4-BE49-F238E27FC236}">
                <a16:creationId xmlns:a16="http://schemas.microsoft.com/office/drawing/2014/main" id="{81938DF1-CDB1-2747-B306-337458DD978C}"/>
              </a:ext>
            </a:extLst>
          </p:cNvPr>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1524000" y="-118533"/>
            <a:ext cx="9313333" cy="6519333"/>
          </a:xfrm>
          <a:prstGeom prst="rect">
            <a:avLst/>
          </a:prstGeom>
        </p:spPr>
      </p:pic>
      <p:sp>
        <p:nvSpPr>
          <p:cNvPr id="13" name="TextBox 12">
            <a:extLst>
              <a:ext uri="{FF2B5EF4-FFF2-40B4-BE49-F238E27FC236}">
                <a16:creationId xmlns:a16="http://schemas.microsoft.com/office/drawing/2014/main" id="{48E71671-BF99-7044-A844-D6862DDB0415}"/>
              </a:ext>
            </a:extLst>
          </p:cNvPr>
          <p:cNvSpPr txBox="1"/>
          <p:nvPr/>
        </p:nvSpPr>
        <p:spPr>
          <a:xfrm>
            <a:off x="4352956" y="2201061"/>
            <a:ext cx="3369736"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dirty="0">
                <a:ln>
                  <a:noFill/>
                </a:ln>
                <a:solidFill>
                  <a:prstClr val="white"/>
                </a:solidFill>
                <a:effectLst/>
                <a:uLnTx/>
                <a:uFillTx/>
              </a:rPr>
              <a:t>Q&amp;A</a:t>
            </a:r>
            <a:r>
              <a:rPr kumimoji="0" lang="en-US" sz="8000" b="0" i="0" u="none" strike="noStrike" kern="0" cap="none" spc="0" normalizeH="0" baseline="0" noProof="0" dirty="0">
                <a:ln>
                  <a:noFill/>
                </a:ln>
                <a:solidFill>
                  <a:srgbClr val="00B1B0">
                    <a:lumMod val="40000"/>
                    <a:lumOff val="60000"/>
                  </a:srgbClr>
                </a:solidFill>
                <a:effectLst/>
                <a:uLnTx/>
                <a:uFillTx/>
              </a:rPr>
              <a:t> </a:t>
            </a:r>
          </a:p>
        </p:txBody>
      </p:sp>
    </p:spTree>
    <p:extLst>
      <p:ext uri="{BB962C8B-B14F-4D97-AF65-F5344CB8AC3E}">
        <p14:creationId xmlns:p14="http://schemas.microsoft.com/office/powerpoint/2010/main" val="3770376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with medium confidence">
            <a:extLst>
              <a:ext uri="{FF2B5EF4-FFF2-40B4-BE49-F238E27FC236}">
                <a16:creationId xmlns:a16="http://schemas.microsoft.com/office/drawing/2014/main" id="{AB561C87-92E8-4912-B9DB-88848FBC522C}"/>
              </a:ext>
            </a:extLst>
          </p:cNvPr>
          <p:cNvPicPr>
            <a:picLocks noChangeAspect="1"/>
          </p:cNvPicPr>
          <p:nvPr/>
        </p:nvPicPr>
        <p:blipFill rotWithShape="1">
          <a:blip r:embed="rId3"/>
          <a:srcRect l="6132" r="1" b="1"/>
          <a:stretch/>
        </p:blipFill>
        <p:spPr>
          <a:xfrm>
            <a:off x="8188032" y="10"/>
            <a:ext cx="4003968" cy="2228747"/>
          </a:xfrm>
          <a:prstGeom prst="rect">
            <a:avLst/>
          </a:prstGeom>
        </p:spPr>
      </p:pic>
      <p:pic>
        <p:nvPicPr>
          <p:cNvPr id="9" name="Picture 8" descr="Map&#10;&#10;Description automatically generated">
            <a:extLst>
              <a:ext uri="{FF2B5EF4-FFF2-40B4-BE49-F238E27FC236}">
                <a16:creationId xmlns:a16="http://schemas.microsoft.com/office/drawing/2014/main" id="{7ADA6627-B0B1-4560-AE5C-C7B796BEFB00}"/>
              </a:ext>
            </a:extLst>
          </p:cNvPr>
          <p:cNvPicPr>
            <a:picLocks noChangeAspect="1"/>
          </p:cNvPicPr>
          <p:nvPr/>
        </p:nvPicPr>
        <p:blipFill rotWithShape="1">
          <a:blip r:embed="rId4"/>
          <a:srcRect t="1674" r="1" b="1"/>
          <a:stretch/>
        </p:blipFill>
        <p:spPr>
          <a:xfrm>
            <a:off x="8188029" y="2400472"/>
            <a:ext cx="4003969" cy="2057046"/>
          </a:xfrm>
          <a:prstGeom prst="rect">
            <a:avLst/>
          </a:prstGeom>
        </p:spPr>
      </p:pic>
      <p:pic>
        <p:nvPicPr>
          <p:cNvPr id="13" name="Picture 12" descr="Map&#10;&#10;Description automatically generated">
            <a:extLst>
              <a:ext uri="{FF2B5EF4-FFF2-40B4-BE49-F238E27FC236}">
                <a16:creationId xmlns:a16="http://schemas.microsoft.com/office/drawing/2014/main" id="{13199640-9CD4-4F0A-B148-D808FF4908B6}"/>
              </a:ext>
            </a:extLst>
          </p:cNvPr>
          <p:cNvPicPr>
            <a:picLocks noChangeAspect="1"/>
          </p:cNvPicPr>
          <p:nvPr/>
        </p:nvPicPr>
        <p:blipFill rotWithShape="1">
          <a:blip r:embed="rId5"/>
          <a:srcRect l="6133"/>
          <a:stretch/>
        </p:blipFill>
        <p:spPr>
          <a:xfrm>
            <a:off x="8188029" y="4629229"/>
            <a:ext cx="4003969" cy="2228771"/>
          </a:xfrm>
          <a:prstGeom prst="rect">
            <a:avLst/>
          </a:prstGeom>
        </p:spPr>
      </p:pic>
      <p:sp>
        <p:nvSpPr>
          <p:cNvPr id="3" name="Slide Number Placeholder 2"/>
          <p:cNvSpPr>
            <a:spLocks noGrp="1"/>
          </p:cNvSpPr>
          <p:nvPr>
            <p:ph type="sldNum" sz="quarter" idx="12"/>
          </p:nvPr>
        </p:nvSpPr>
        <p:spPr>
          <a:xfrm>
            <a:off x="10597350" y="6356350"/>
            <a:ext cx="75188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48EF7D-4C2F-4A4D-A3BA-FD862940FE1D}"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Map&#10;&#10;Description automatically generated">
            <a:extLst>
              <a:ext uri="{FF2B5EF4-FFF2-40B4-BE49-F238E27FC236}">
                <a16:creationId xmlns:a16="http://schemas.microsoft.com/office/drawing/2014/main" id="{F97CA8FA-3231-4A4C-B0BD-6D486AA88EBD}"/>
              </a:ext>
            </a:extLst>
          </p:cNvPr>
          <p:cNvPicPr>
            <a:picLocks noChangeAspect="1"/>
          </p:cNvPicPr>
          <p:nvPr/>
        </p:nvPicPr>
        <p:blipFill>
          <a:blip r:embed="rId6"/>
          <a:stretch>
            <a:fillRect/>
          </a:stretch>
        </p:blipFill>
        <p:spPr>
          <a:xfrm>
            <a:off x="805277" y="230308"/>
            <a:ext cx="6397384" cy="6397384"/>
          </a:xfrm>
          <a:prstGeom prst="rect">
            <a:avLst/>
          </a:prstGeom>
        </p:spPr>
      </p:pic>
    </p:spTree>
    <p:extLst>
      <p:ext uri="{BB962C8B-B14F-4D97-AF65-F5344CB8AC3E}">
        <p14:creationId xmlns:p14="http://schemas.microsoft.com/office/powerpoint/2010/main" val="361784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723A45-275D-4086-81AD-E23CFEAC1866}"/>
              </a:ext>
            </a:extLst>
          </p:cNvPr>
          <p:cNvSpPr txBox="1"/>
          <p:nvPr/>
        </p:nvSpPr>
        <p:spPr>
          <a:xfrm flipH="1">
            <a:off x="-7633" y="0"/>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80AECE8-E0EE-E143-B04B-8A74A38D2CAE}"/>
              </a:ext>
            </a:extLst>
          </p:cNvPr>
          <p:cNvSpPr txBox="1"/>
          <p:nvPr/>
        </p:nvSpPr>
        <p:spPr>
          <a:xfrm>
            <a:off x="108309" y="249092"/>
            <a:ext cx="6902915"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Suicide Prevention Week Activity Guide</a:t>
            </a:r>
            <a:endPar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C3593A07-2328-634F-9135-3CD0B8398166}"/>
              </a:ext>
            </a:extLst>
          </p:cNvPr>
          <p:cNvPicPr>
            <a:picLocks noChangeAspect="1"/>
          </p:cNvPicPr>
          <p:nvPr/>
        </p:nvPicPr>
        <p:blipFill>
          <a:blip r:embed="rId3"/>
          <a:stretch>
            <a:fillRect/>
          </a:stretch>
        </p:blipFill>
        <p:spPr>
          <a:xfrm>
            <a:off x="1306479" y="947147"/>
            <a:ext cx="4506573" cy="5835660"/>
          </a:xfrm>
          <a:prstGeom prst="rect">
            <a:avLst/>
          </a:prstGeom>
        </p:spPr>
      </p:pic>
      <p:pic>
        <p:nvPicPr>
          <p:cNvPr id="13" name="Picture 12" descr="Graphical user interface, text, application, Word&#10;&#10;Description automatically generated">
            <a:extLst>
              <a:ext uri="{FF2B5EF4-FFF2-40B4-BE49-F238E27FC236}">
                <a16:creationId xmlns:a16="http://schemas.microsoft.com/office/drawing/2014/main" id="{B001C889-3FD2-3A4C-B066-35C7C6AF2CFF}"/>
              </a:ext>
            </a:extLst>
          </p:cNvPr>
          <p:cNvPicPr>
            <a:picLocks noChangeAspect="1"/>
          </p:cNvPicPr>
          <p:nvPr/>
        </p:nvPicPr>
        <p:blipFill>
          <a:blip r:embed="rId4"/>
          <a:stretch>
            <a:fillRect/>
          </a:stretch>
        </p:blipFill>
        <p:spPr>
          <a:xfrm>
            <a:off x="6096000" y="928688"/>
            <a:ext cx="4507361" cy="5835660"/>
          </a:xfrm>
          <a:prstGeom prst="rect">
            <a:avLst/>
          </a:prstGeom>
        </p:spPr>
      </p:pic>
    </p:spTree>
    <p:extLst>
      <p:ext uri="{BB962C8B-B14F-4D97-AF65-F5344CB8AC3E}">
        <p14:creationId xmlns:p14="http://schemas.microsoft.com/office/powerpoint/2010/main" val="1363931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8C8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4CBD868D-5382-4530-B478-6452B297C453}"/>
              </a:ext>
            </a:extLst>
          </p:cNvPr>
          <p:cNvCxnSpPr/>
          <p:nvPr/>
        </p:nvCxnSpPr>
        <p:spPr>
          <a:xfrm flipH="1">
            <a:off x="9995579" y="4823285"/>
            <a:ext cx="725936" cy="1533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942B939-BC69-4C93-966B-9ADB9EE986E0}"/>
              </a:ext>
            </a:extLst>
          </p:cNvPr>
          <p:cNvPicPr>
            <a:picLocks noChangeAspect="1"/>
          </p:cNvPicPr>
          <p:nvPr/>
        </p:nvPicPr>
        <p:blipFill>
          <a:blip r:embed="rId3"/>
          <a:stretch>
            <a:fillRect/>
          </a:stretch>
        </p:blipFill>
        <p:spPr>
          <a:xfrm>
            <a:off x="173665" y="0"/>
            <a:ext cx="11844670" cy="6858000"/>
          </a:xfrm>
          <a:prstGeom prst="rect">
            <a:avLst/>
          </a:prstGeom>
        </p:spPr>
      </p:pic>
      <p:cxnSp>
        <p:nvCxnSpPr>
          <p:cNvPr id="22" name="Straight Arrow Connector 21">
            <a:extLst>
              <a:ext uri="{FF2B5EF4-FFF2-40B4-BE49-F238E27FC236}">
                <a16:creationId xmlns:a16="http://schemas.microsoft.com/office/drawing/2014/main" id="{DE8D4F27-B579-4BDC-BB0B-9C93B92691D4}"/>
              </a:ext>
            </a:extLst>
          </p:cNvPr>
          <p:cNvCxnSpPr/>
          <p:nvPr/>
        </p:nvCxnSpPr>
        <p:spPr>
          <a:xfrm flipH="1">
            <a:off x="9646571" y="4979513"/>
            <a:ext cx="711976" cy="1602866"/>
          </a:xfrm>
          <a:prstGeom prst="straightConnector1">
            <a:avLst/>
          </a:prstGeom>
          <a:ln w="165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75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9DE4029-696B-4EA5-B2FD-8C710FD46C22}"/>
              </a:ext>
            </a:extLst>
          </p:cNvPr>
          <p:cNvPicPr>
            <a:picLocks noChangeAspect="1"/>
          </p:cNvPicPr>
          <p:nvPr/>
        </p:nvPicPr>
        <p:blipFill>
          <a:blip r:embed="rId3"/>
          <a:stretch>
            <a:fillRect/>
          </a:stretch>
        </p:blipFill>
        <p:spPr>
          <a:xfrm>
            <a:off x="172216" y="0"/>
            <a:ext cx="11847567" cy="6858000"/>
          </a:xfrm>
          <a:prstGeom prst="rect">
            <a:avLst/>
          </a:prstGeom>
        </p:spPr>
      </p:pic>
    </p:spTree>
    <p:extLst>
      <p:ext uri="{BB962C8B-B14F-4D97-AF65-F5344CB8AC3E}">
        <p14:creationId xmlns:p14="http://schemas.microsoft.com/office/powerpoint/2010/main" val="3044757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4E28E4-8407-48EE-A883-AF43C00F25D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3" name="TextBox 2">
            <a:extLst>
              <a:ext uri="{FF2B5EF4-FFF2-40B4-BE49-F238E27FC236}">
                <a16:creationId xmlns:a16="http://schemas.microsoft.com/office/drawing/2014/main" id="{6A97A2BF-B788-2A41-A8D6-9C3971685574}"/>
              </a:ext>
            </a:extLst>
          </p:cNvPr>
          <p:cNvSpPr txBox="1"/>
          <p:nvPr/>
        </p:nvSpPr>
        <p:spPr>
          <a:xfrm>
            <a:off x="2886456" y="608276"/>
            <a:ext cx="6096000" cy="63402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 typeface="Arial"/>
              <a:buNone/>
              <a:tabLst/>
              <a:defRPr/>
            </a:pPr>
            <a:r>
              <a:rPr kumimoji="0" lang="en-US" sz="4400" b="0" i="0" u="none" strike="noStrike" kern="1200" cap="none" spc="0" normalizeH="0" baseline="0" noProof="0" dirty="0">
                <a:ln>
                  <a:noFill/>
                </a:ln>
                <a:solidFill>
                  <a:srgbClr val="00565D"/>
                </a:solidFill>
                <a:effectLst/>
                <a:uLnTx/>
                <a:uFillTx/>
                <a:latin typeface="Arial"/>
                <a:ea typeface="+mn-ea"/>
                <a:cs typeface="Arial"/>
              </a:rPr>
              <a:t>Thank you!</a:t>
            </a:r>
          </a:p>
        </p:txBody>
      </p:sp>
      <p:sp>
        <p:nvSpPr>
          <p:cNvPr id="4" name="Content Placeholder 1">
            <a:extLst>
              <a:ext uri="{FF2B5EF4-FFF2-40B4-BE49-F238E27FC236}">
                <a16:creationId xmlns:a16="http://schemas.microsoft.com/office/drawing/2014/main" id="{21C7BE1B-5ACC-B241-9B1C-E55BBE260ED3}"/>
              </a:ext>
            </a:extLst>
          </p:cNvPr>
          <p:cNvSpPr txBox="1">
            <a:spLocks/>
          </p:cNvSpPr>
          <p:nvPr/>
        </p:nvSpPr>
        <p:spPr bwMode="auto">
          <a:xfrm>
            <a:off x="3799114" y="2296589"/>
            <a:ext cx="5889172" cy="1519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3200" b="0" i="1" u="none" strike="noStrike" kern="1200" cap="none" spc="0" normalizeH="0" baseline="0" noProof="0" dirty="0">
                <a:ln>
                  <a:noFill/>
                </a:ln>
                <a:solidFill>
                  <a:srgbClr val="00565D"/>
                </a:solidFill>
                <a:effectLst/>
                <a:uLnTx/>
                <a:uFillTx/>
                <a:latin typeface="Arial"/>
                <a:cs typeface="Arial"/>
              </a:rPr>
              <a:t>Insert presenter info here</a:t>
            </a:r>
          </a:p>
        </p:txBody>
      </p:sp>
    </p:spTree>
    <p:extLst>
      <p:ext uri="{BB962C8B-B14F-4D97-AF65-F5344CB8AC3E}">
        <p14:creationId xmlns:p14="http://schemas.microsoft.com/office/powerpoint/2010/main" val="87572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919536" y="1196752"/>
            <a:ext cx="8424936" cy="46085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850" b="1" i="1" u="none" strike="noStrike" kern="1200" cap="none" spc="0" normalizeH="0" baseline="0" noProof="0" dirty="0">
              <a:ln>
                <a:noFill/>
              </a:ln>
              <a:solidFill>
                <a:srgbClr val="00535E"/>
              </a:solidFill>
              <a:effectLst/>
              <a:uLnTx/>
              <a:uFillTx/>
              <a:latin typeface="Cambria"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850" b="1" i="1" u="none" strike="noStrike" kern="1200" cap="none" spc="0" normalizeH="0" baseline="0" noProof="0" dirty="0">
              <a:ln>
                <a:noFill/>
              </a:ln>
              <a:solidFill>
                <a:srgbClr val="00535E"/>
              </a:solidFill>
              <a:effectLst/>
              <a:uLnTx/>
              <a:uFillTx/>
              <a:latin typeface="Cambria"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850" b="1" i="1" u="none" strike="noStrike" kern="1200" cap="none" spc="0" normalizeH="0" baseline="0" noProof="0" dirty="0">
              <a:ln>
                <a:noFill/>
              </a:ln>
              <a:solidFill>
                <a:srgbClr val="00535E"/>
              </a:solidFill>
              <a:effectLst/>
              <a:uLnTx/>
              <a:uFillTx/>
              <a:latin typeface="Cambria"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00535E"/>
              </a:solidFill>
              <a:effectLst/>
              <a:uLnTx/>
              <a:uFillTx/>
              <a:latin typeface="Calibri"/>
              <a:ea typeface="+mn-ea"/>
              <a:cs typeface="+mn-cs"/>
            </a:endParaRPr>
          </a:p>
        </p:txBody>
      </p:sp>
      <p:sp>
        <p:nvSpPr>
          <p:cNvPr id="3" name="TextBox 2"/>
          <p:cNvSpPr txBox="1"/>
          <p:nvPr/>
        </p:nvSpPr>
        <p:spPr>
          <a:xfrm>
            <a:off x="4352956" y="2201061"/>
            <a:ext cx="336973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a:ea typeface="+mn-ea"/>
                <a:cs typeface="+mn-cs"/>
              </a:rPr>
              <a:t>Q&amp;A</a:t>
            </a:r>
            <a:r>
              <a:rPr kumimoji="0" lang="en-US" sz="8000" b="0" i="0" u="none" strike="noStrike" kern="1200" cap="none" spc="0" normalizeH="0" baseline="0" noProof="0" dirty="0">
                <a:ln>
                  <a:noFill/>
                </a:ln>
                <a:solidFill>
                  <a:srgbClr val="00B1B0">
                    <a:lumMod val="40000"/>
                    <a:lumOff val="60000"/>
                  </a:srgbClr>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334AE1C5-C752-FA41-BBE3-1BF7A60E4DC6}"/>
              </a:ext>
            </a:extLst>
          </p:cNvPr>
          <p:cNvSpPr/>
          <p:nvPr/>
        </p:nvSpPr>
        <p:spPr>
          <a:xfrm>
            <a:off x="755374" y="1439237"/>
            <a:ext cx="9448800" cy="4401205"/>
          </a:xfrm>
          <a:prstGeom prst="rect">
            <a:avLst/>
          </a:prstGeom>
        </p:spPr>
        <p:txBody>
          <a:bodyPr wrap="square">
            <a:spAutoFit/>
          </a:bodyPr>
          <a:lstStyle/>
          <a:p>
            <a:pPr marL="514350" indent="-514350">
              <a:buFont typeface="Arial" panose="020B0604020202020204" pitchFamily="34" charset="0"/>
              <a:buChar char="•"/>
            </a:pPr>
            <a:r>
              <a:rPr lang="en-US" sz="4000" dirty="0">
                <a:solidFill>
                  <a:srgbClr val="23565D"/>
                </a:solidFill>
              </a:rPr>
              <a:t>Why suicide prevention in the workplace?</a:t>
            </a:r>
          </a:p>
          <a:p>
            <a:pPr marL="514350" indent="-514350">
              <a:buFont typeface="Arial" panose="020B0604020202020204" pitchFamily="34" charset="0"/>
              <a:buChar char="•"/>
            </a:pPr>
            <a:r>
              <a:rPr lang="en-US" sz="4000" dirty="0">
                <a:solidFill>
                  <a:srgbClr val="23565D"/>
                </a:solidFill>
              </a:rPr>
              <a:t>Occupational risk and protective factors</a:t>
            </a:r>
          </a:p>
          <a:p>
            <a:pPr marL="514350" indent="-514350">
              <a:buFont typeface="Arial" panose="020B0604020202020204" pitchFamily="34" charset="0"/>
              <a:buChar char="•"/>
            </a:pPr>
            <a:r>
              <a:rPr lang="en-US" sz="4000" dirty="0">
                <a:solidFill>
                  <a:srgbClr val="23565D"/>
                </a:solidFill>
              </a:rPr>
              <a:t>Strategies to integrate suicide prevention in the workplace</a:t>
            </a:r>
          </a:p>
          <a:p>
            <a:pPr marL="514350" indent="-514350">
              <a:buFont typeface="Arial" panose="020B0604020202020204" pitchFamily="34" charset="0"/>
              <a:buChar char="•"/>
            </a:pPr>
            <a:r>
              <a:rPr lang="en-US" sz="4000" dirty="0">
                <a:solidFill>
                  <a:srgbClr val="23565D"/>
                </a:solidFill>
              </a:rPr>
              <a:t>Resources</a:t>
            </a:r>
          </a:p>
          <a:p>
            <a:endParaRPr lang="en-US" sz="4000" dirty="0">
              <a:solidFill>
                <a:srgbClr val="23565D"/>
              </a:solidFill>
              <a:latin typeface="Calibri" panose="020F0502020204030204" pitchFamily="34" charset="0"/>
              <a:ea typeface="Calibri" panose="020F0502020204030204" pitchFamily="34" charset="0"/>
              <a:cs typeface="Times New Roman" panose="02020603050405020304" pitchFamily="18" charset="0"/>
            </a:endParaRPr>
          </a:p>
          <a:p>
            <a:r>
              <a:rPr lang="en-US" sz="4000" dirty="0">
                <a:solidFill>
                  <a:srgbClr val="23565D"/>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C9129DAA-1C2F-6D44-ABAC-0599A488AE03}"/>
              </a:ext>
            </a:extLst>
          </p:cNvPr>
          <p:cNvSpPr txBox="1"/>
          <p:nvPr/>
        </p:nvSpPr>
        <p:spPr>
          <a:xfrm flipH="1">
            <a:off x="1" y="0"/>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54C423-7B2A-DA43-B5FA-A8310CCDFF9A}"/>
              </a:ext>
            </a:extLst>
          </p:cNvPr>
          <p:cNvSpPr txBox="1"/>
          <p:nvPr/>
        </p:nvSpPr>
        <p:spPr>
          <a:xfrm>
            <a:off x="3750361" y="76944"/>
            <a:ext cx="3813544" cy="769441"/>
          </a:xfrm>
          <a:prstGeom prst="rect">
            <a:avLst/>
          </a:prstGeom>
          <a:noFill/>
        </p:spPr>
        <p:txBody>
          <a:bodyPr wrap="none" rtlCol="0">
            <a:spAutoFit/>
          </a:bodyPr>
          <a:lstStyle/>
          <a:p>
            <a:pPr algn="ctr"/>
            <a:r>
              <a:rPr lang="en-US" sz="4400" b="1" dirty="0">
                <a:solidFill>
                  <a:schemeClr val="bg1"/>
                </a:solidFill>
              </a:rPr>
              <a:t>Today’s Agenda</a:t>
            </a:r>
          </a:p>
        </p:txBody>
      </p:sp>
    </p:spTree>
    <p:extLst>
      <p:ext uri="{BB962C8B-B14F-4D97-AF65-F5344CB8AC3E}">
        <p14:creationId xmlns:p14="http://schemas.microsoft.com/office/powerpoint/2010/main" val="2120176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5723A45-275D-4086-81AD-E23CFEAC1866}"/>
              </a:ext>
            </a:extLst>
          </p:cNvPr>
          <p:cNvSpPr txBox="1"/>
          <p:nvPr/>
        </p:nvSpPr>
        <p:spPr>
          <a:xfrm flipH="1">
            <a:off x="7635"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B7AB4BB8-8C30-4AB7-854C-947436DF9867}"/>
              </a:ext>
            </a:extLst>
          </p:cNvPr>
          <p:cNvSpPr txBox="1">
            <a:spLocks/>
          </p:cNvSpPr>
          <p:nvPr/>
        </p:nvSpPr>
        <p:spPr>
          <a:xfrm>
            <a:off x="-22903" y="144053"/>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t>Words Matter</a:t>
            </a:r>
          </a:p>
        </p:txBody>
      </p:sp>
      <p:graphicFrame>
        <p:nvGraphicFramePr>
          <p:cNvPr id="7" name="Table 6">
            <a:extLst>
              <a:ext uri="{FF2B5EF4-FFF2-40B4-BE49-F238E27FC236}">
                <a16:creationId xmlns:a16="http://schemas.microsoft.com/office/drawing/2014/main" id="{1DE01034-76AE-4088-8ECE-B7CF3691E2D1}"/>
              </a:ext>
            </a:extLst>
          </p:cNvPr>
          <p:cNvGraphicFramePr>
            <a:graphicFrameLocks noGrp="1"/>
          </p:cNvGraphicFramePr>
          <p:nvPr/>
        </p:nvGraphicFramePr>
        <p:xfrm>
          <a:off x="934064" y="1513947"/>
          <a:ext cx="10323871" cy="4478285"/>
        </p:xfrm>
        <a:graphic>
          <a:graphicData uri="http://schemas.openxmlformats.org/drawingml/2006/table">
            <a:tbl>
              <a:tblPr/>
              <a:tblGrid>
                <a:gridCol w="5260259">
                  <a:extLst>
                    <a:ext uri="{9D8B030D-6E8A-4147-A177-3AD203B41FA5}">
                      <a16:colId xmlns:a16="http://schemas.microsoft.com/office/drawing/2014/main" val="20000"/>
                    </a:ext>
                  </a:extLst>
                </a:gridCol>
                <a:gridCol w="5063612">
                  <a:extLst>
                    <a:ext uri="{9D8B030D-6E8A-4147-A177-3AD203B41FA5}">
                      <a16:colId xmlns:a16="http://schemas.microsoft.com/office/drawing/2014/main" val="20001"/>
                    </a:ext>
                  </a:extLst>
                </a:gridCol>
              </a:tblGrid>
              <a:tr h="644711">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Use </a:t>
                      </a:r>
                      <a:endParaRPr kumimoji="0" lang="en-US" altLang="en-US" sz="36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Don</a:t>
                      </a:r>
                      <a:r>
                        <a:rPr kumimoji="0" lang="ja-JP"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t Use</a:t>
                      </a:r>
                      <a:endParaRPr kumimoji="0" lang="en-US" altLang="en-US" sz="36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89738">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died by Suicide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or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took their own life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en-US" sz="28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committed suicide</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ja-JP" sz="24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endParaRPr kumimoji="0" lang="en-US" altLang="en-US" sz="24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Note: Use of the word commit can imply crime/sin</a:t>
                      </a:r>
                      <a:endParaRPr kumimoji="0" lang="en-US" altLang="en-US" sz="20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43836">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attempted suicide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en-US" sz="28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successful</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or </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unsuccessful</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ja-JP" sz="24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endParaRPr kumimoji="0" lang="en-US" altLang="en-US" sz="22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Note: There is no success, or lack of success, when dealing with suicide</a:t>
                      </a:r>
                      <a:endParaRPr kumimoji="0" lang="en-US" altLang="en-US" sz="18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FC9DA57C-F10C-4B44-9253-0D16591CBD50}"/>
              </a:ext>
            </a:extLst>
          </p:cNvPr>
          <p:cNvSpPr txBox="1"/>
          <p:nvPr/>
        </p:nvSpPr>
        <p:spPr>
          <a:xfrm>
            <a:off x="7635" y="6242575"/>
            <a:ext cx="656370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Source: https://www.ncbi.nlm.nih.gov/pmc/articles/PMC6563960/</a:t>
            </a:r>
          </a:p>
        </p:txBody>
      </p:sp>
      <p:sp>
        <p:nvSpPr>
          <p:cNvPr id="13" name="Rectangle 12">
            <a:extLst>
              <a:ext uri="{FF2B5EF4-FFF2-40B4-BE49-F238E27FC236}">
                <a16:creationId xmlns:a16="http://schemas.microsoft.com/office/drawing/2014/main" id="{60B217DE-5592-42C2-A37B-CA260B8CEC49}"/>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white"/>
                </a:solidFill>
                <a:effectLst/>
                <a:uLnTx/>
                <a:uFillTx/>
                <a:latin typeface="Arial"/>
                <a:ea typeface="+mn-ea"/>
                <a:cs typeface="Arial"/>
              </a:rPr>
              <a:t>K</a:t>
            </a:r>
            <a:r>
              <a:rPr kumimoji="0" lang="pt-BR" sz="1400" b="1" i="0" u="none" strike="noStrike" kern="0" cap="none" spc="-40"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n</a:t>
            </a:r>
            <a:r>
              <a:rPr kumimoji="0" lang="pt-BR" sz="1400" b="1" i="0" u="none" strike="noStrike" kern="0" cap="none" spc="-40"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o</a:t>
            </a:r>
            <a:r>
              <a:rPr kumimoji="0" lang="pt-BR" sz="1400" b="1" i="0" u="none" strike="noStrike" kern="0" cap="none" spc="-40"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w  </a:t>
            </a:r>
            <a:r>
              <a:rPr kumimoji="0" lang="pt-BR" sz="1400" b="1" i="0" u="none" strike="noStrike" kern="0" cap="none" spc="-55"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t</a:t>
            </a:r>
            <a:r>
              <a:rPr kumimoji="0" lang="pt-BR" sz="1400" b="1" i="0" u="none" strike="noStrike" kern="0" cap="none" spc="-40"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h</a:t>
            </a:r>
            <a:r>
              <a:rPr kumimoji="0" lang="pt-BR" sz="1400" b="1" i="0" u="none" strike="noStrike" kern="0" cap="none" spc="-40"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e  </a:t>
            </a:r>
            <a:r>
              <a:rPr kumimoji="0" lang="pt-BR" sz="1400" b="1" i="0" u="none" strike="noStrike" kern="0" cap="none" spc="-65"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S</a:t>
            </a:r>
            <a:r>
              <a:rPr kumimoji="0" lang="pt-BR" sz="1400" b="1" i="0" u="none" strike="noStrike" kern="0" cap="none" spc="-35"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i</a:t>
            </a:r>
            <a:r>
              <a:rPr kumimoji="0" lang="pt-BR" sz="1400" b="1" i="0" u="none" strike="noStrike" kern="0" cap="none" spc="-35"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g</a:t>
            </a:r>
            <a:r>
              <a:rPr kumimoji="0" lang="pt-BR" sz="1400" b="1" i="0" u="none" strike="noStrike" kern="0" cap="none" spc="-40"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n</a:t>
            </a:r>
            <a:r>
              <a:rPr kumimoji="0" lang="pt-BR" sz="1400" b="1" i="0" u="none" strike="noStrike" kern="0" cap="none" spc="-40"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s  </a:t>
            </a:r>
            <a:r>
              <a:rPr kumimoji="0" lang="pt-BR" sz="1400" b="1" i="0" u="none" strike="noStrike" kern="0" cap="none" spc="-45" normalizeH="0" baseline="0" noProof="0">
                <a:ln>
                  <a:noFill/>
                </a:ln>
                <a:solidFill>
                  <a:prstClr val="white"/>
                </a:solidFill>
                <a:effectLst/>
                <a:uLnTx/>
                <a:uFillTx/>
                <a:latin typeface="Arial"/>
                <a:ea typeface="+mn-ea"/>
                <a:cs typeface="Arial"/>
              </a:rPr>
              <a:t> </a:t>
            </a:r>
            <a:r>
              <a:rPr kumimoji="0" lang="pt-BR" sz="1400" b="1" i="0" u="none" strike="noStrike" kern="0" cap="none" spc="295" normalizeH="0" baseline="0" noProof="0">
                <a:ln>
                  <a:noFill/>
                </a:ln>
                <a:solidFill>
                  <a:srgbClr val="F79546"/>
                </a:solidFill>
                <a:effectLst/>
                <a:uLnTx/>
                <a:uFillTx/>
                <a:latin typeface="Arial"/>
                <a:ea typeface="+mn-ea"/>
                <a:cs typeface="Arial"/>
              </a:rPr>
              <a:t>&gt;&gt;</a:t>
            </a:r>
            <a:r>
              <a:rPr kumimoji="0" lang="pt-BR" sz="1400" b="1" i="0" u="none" strike="noStrike" kern="0" cap="none" spc="0" normalizeH="0" baseline="0" noProof="0">
                <a:ln>
                  <a:noFill/>
                </a:ln>
                <a:solidFill>
                  <a:srgbClr val="FFFFFF"/>
                </a:solidFill>
                <a:effectLst/>
                <a:uLnTx/>
                <a:uFillTx/>
                <a:latin typeface="Arial"/>
                <a:ea typeface="+mn-ea"/>
                <a:cs typeface="Arial"/>
              </a:rPr>
              <a:t>  </a:t>
            </a:r>
            <a:r>
              <a:rPr kumimoji="0" lang="pt-BR" sz="1400" b="1" i="0" u="none" strike="noStrike" kern="0" cap="none" spc="-6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F</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i</a:t>
            </a:r>
            <a:r>
              <a:rPr kumimoji="0" lang="pt-BR" sz="1400" b="1" i="0" u="none" strike="noStrike" kern="0" cap="none" spc="-35"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n</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d  </a:t>
            </a:r>
            <a:r>
              <a:rPr kumimoji="0" lang="pt-BR" sz="1400" b="1" i="0" u="none" strike="noStrike" kern="0" cap="none" spc="-45"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t</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h</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e  </a:t>
            </a:r>
            <a:r>
              <a:rPr kumimoji="0" lang="pt-BR" sz="1400" b="1" i="0" u="none" strike="noStrike" kern="0" cap="none" spc="-65"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W</a:t>
            </a:r>
            <a:r>
              <a:rPr kumimoji="0" lang="pt-BR" sz="1400" b="1" i="0" u="none" strike="noStrike" kern="0" cap="none" spc="-55"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o</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r</a:t>
            </a:r>
            <a:r>
              <a:rPr kumimoji="0" lang="pt-BR" sz="1400" b="1" i="0" u="none" strike="noStrike" kern="0" cap="none" spc="-35"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d</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s  </a:t>
            </a:r>
            <a:r>
              <a:rPr kumimoji="0" lang="pt-BR" sz="1400" b="1" i="0" u="none" strike="noStrike" kern="0" cap="none" spc="-45" normalizeH="0" baseline="0" noProof="0">
                <a:ln>
                  <a:noFill/>
                </a:ln>
                <a:solidFill>
                  <a:srgbClr val="FFFFFF"/>
                </a:solidFill>
                <a:effectLst/>
                <a:uLnTx/>
                <a:uFillTx/>
                <a:latin typeface="Arial"/>
                <a:ea typeface="+mn-ea"/>
                <a:cs typeface="Arial"/>
              </a:rPr>
              <a:t> </a:t>
            </a:r>
            <a:r>
              <a:rPr kumimoji="0" lang="pt-BR" sz="1400" b="1" i="0" u="none" strike="noStrike" kern="0" cap="none" spc="295" normalizeH="0" baseline="0" noProof="0">
                <a:ln>
                  <a:noFill/>
                </a:ln>
                <a:solidFill>
                  <a:srgbClr val="F79546"/>
                </a:solidFill>
                <a:effectLst/>
                <a:uLnTx/>
                <a:uFillTx/>
                <a:latin typeface="Arial"/>
                <a:ea typeface="+mn-ea"/>
                <a:cs typeface="Arial"/>
              </a:rPr>
              <a:t>&gt;&gt;</a:t>
            </a:r>
            <a:r>
              <a:rPr kumimoji="0" lang="pt-BR" sz="1400" b="1" i="0" u="none" strike="noStrike" kern="0" cap="none" spc="0" normalizeH="0" baseline="0" noProof="0">
                <a:ln>
                  <a:noFill/>
                </a:ln>
                <a:solidFill>
                  <a:srgbClr val="F79546"/>
                </a:solidFill>
                <a:effectLst/>
                <a:uLnTx/>
                <a:uFillTx/>
                <a:latin typeface="Arial"/>
                <a:ea typeface="+mn-ea"/>
                <a:cs typeface="Arial"/>
              </a:rPr>
              <a:t>  </a:t>
            </a:r>
            <a:r>
              <a:rPr kumimoji="0" lang="pt-BR" sz="1400" b="1" i="0" u="none" strike="noStrike" kern="0" cap="none" spc="-70" normalizeH="0" baseline="0" noProof="0">
                <a:ln>
                  <a:noFill/>
                </a:ln>
                <a:solidFill>
                  <a:srgbClr val="F79546"/>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R</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e</a:t>
            </a:r>
            <a:r>
              <a:rPr kumimoji="0" lang="pt-BR" sz="1400" b="1" i="0" u="none" strike="noStrike" kern="0" cap="none" spc="-3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a</a:t>
            </a:r>
            <a:r>
              <a:rPr kumimoji="0" lang="pt-BR" sz="1400" b="1" i="0" u="none" strike="noStrike" kern="0" cap="none" spc="-3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c</a:t>
            </a:r>
            <a:r>
              <a:rPr kumimoji="0" lang="pt-BR" sz="1400" b="1" i="0" u="none" strike="noStrike" kern="0" cap="none" spc="-3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h  </a:t>
            </a:r>
            <a:r>
              <a:rPr kumimoji="0" lang="pt-BR" sz="1400" b="1" i="0" u="none" strike="noStrike" kern="0" cap="none" spc="-95"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O</a:t>
            </a:r>
            <a:r>
              <a:rPr kumimoji="0" lang="pt-BR" sz="1400" b="1" i="0" u="none" strike="noStrike" kern="0" cap="none" spc="-35"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u</a:t>
            </a:r>
            <a:r>
              <a:rPr kumimoji="0" lang="pt-BR" sz="1400" b="1" i="0" u="none" strike="noStrike" kern="0" cap="none" spc="-40" normalizeH="0" baseline="0" noProof="0">
                <a:ln>
                  <a:noFill/>
                </a:ln>
                <a:solidFill>
                  <a:srgbClr val="FFFFFF"/>
                </a:solidFill>
                <a:effectLst/>
                <a:uLnTx/>
                <a:uFillTx/>
                <a:latin typeface="Arial"/>
                <a:ea typeface="+mn-ea"/>
                <a:cs typeface="Arial"/>
              </a:rPr>
              <a:t> </a:t>
            </a:r>
            <a:r>
              <a:rPr kumimoji="0" lang="pt-BR" sz="1400" b="1" i="0" u="none" strike="noStrike" kern="0" cap="none" spc="0" normalizeH="0" baseline="0" noProof="0">
                <a:ln>
                  <a:noFill/>
                </a:ln>
                <a:solidFill>
                  <a:srgbClr val="FFFFFF"/>
                </a:solidFill>
                <a:effectLst/>
                <a:uLnTx/>
                <a:uFillTx/>
                <a:latin typeface="Arial"/>
                <a:ea typeface="+mn-ea"/>
                <a:cs typeface="Arial"/>
              </a:rPr>
              <a:t>t  </a:t>
            </a:r>
            <a:r>
              <a:rPr kumimoji="0" lang="pt-BR" sz="1400" b="1" i="0" u="none" strike="noStrike" kern="0" cap="none" spc="295" normalizeH="0" baseline="0" noProof="0">
                <a:ln>
                  <a:noFill/>
                </a:ln>
                <a:solidFill>
                  <a:srgbClr val="F79546"/>
                </a:solidFill>
                <a:effectLst/>
                <a:uLnTx/>
                <a:uFillTx/>
                <a:latin typeface="Arial"/>
                <a:ea typeface="+mn-ea"/>
                <a:cs typeface="Arial"/>
              </a:rPr>
              <a:t>&gt;&gt;           </a:t>
            </a:r>
            <a:r>
              <a:rPr kumimoji="0" lang="pt-BR" sz="1400" b="1" i="0" u="none" strike="noStrike" kern="0" cap="none" spc="295" normalizeH="0" baseline="0" noProof="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a:ln>
                  <a:noFill/>
                </a:ln>
                <a:solidFill>
                  <a:prstClr val="white"/>
                </a:solidFill>
                <a:effectLst/>
                <a:uLnTx/>
                <a:uFillTx/>
                <a:latin typeface="Arial"/>
                <a:ea typeface="+mn-ea"/>
                <a:cs typeface="Arial"/>
              </a:rPr>
              <a:t> </a:t>
            </a:r>
            <a:r>
              <a:rPr kumimoji="0" lang="pt-BR" sz="1400" b="1" i="0" u="none" strike="noStrike" kern="0" cap="none" spc="0" normalizeH="0" baseline="0" noProof="0">
                <a:ln>
                  <a:noFill/>
                </a:ln>
                <a:solidFill>
                  <a:prstClr val="white"/>
                </a:solidFill>
                <a:effectLst/>
                <a:uLnTx/>
                <a:uFillTx/>
                <a:latin typeface="Arial"/>
                <a:ea typeface="+mn-ea"/>
                <a:cs typeface="Arial"/>
              </a:rPr>
              <a:t> </a:t>
            </a:r>
            <a:endParaRPr kumimoji="0" lang="pt-BR" sz="1400" b="1" i="0" u="none" strike="noStrike" kern="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22736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306282" y="14405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Why suicide prevention in the workplace?</a:t>
            </a: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6" name="Content Placeholder 2">
            <a:extLst>
              <a:ext uri="{FF2B5EF4-FFF2-40B4-BE49-F238E27FC236}">
                <a16:creationId xmlns:a16="http://schemas.microsoft.com/office/drawing/2014/main" id="{E1EBE965-8637-BF44-965F-99060DC6D93A}"/>
              </a:ext>
            </a:extLst>
          </p:cNvPr>
          <p:cNvSpPr txBox="1">
            <a:spLocks/>
          </p:cNvSpPr>
          <p:nvPr/>
        </p:nvSpPr>
        <p:spPr>
          <a:xfrm>
            <a:off x="979714" y="1313464"/>
            <a:ext cx="9847312" cy="49678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1480" indent="-342900"/>
            <a:r>
              <a:rPr lang="en-US" sz="3200" dirty="0">
                <a:solidFill>
                  <a:srgbClr val="23565D"/>
                </a:solidFill>
              </a:rPr>
              <a:t>Approximately 70% of suicides are among working age adults</a:t>
            </a:r>
          </a:p>
          <a:p>
            <a:pPr marL="1195705" lvl="1" indent="-457200">
              <a:buClr>
                <a:schemeClr val="tx1"/>
              </a:buClr>
            </a:pPr>
            <a:r>
              <a:rPr lang="en-US" sz="3200" dirty="0">
                <a:solidFill>
                  <a:srgbClr val="23565D"/>
                </a:solidFill>
              </a:rPr>
              <a:t>In the last 10 years the rate of suicide has increased most rapidly among adults ages 18-64. </a:t>
            </a:r>
          </a:p>
          <a:p>
            <a:pPr marL="411480" indent="-342900"/>
            <a:r>
              <a:rPr lang="en-US" sz="3200" dirty="0">
                <a:solidFill>
                  <a:srgbClr val="23565D"/>
                </a:solidFill>
              </a:rPr>
              <a:t>Most adults spend a significant portion of their lives at work. </a:t>
            </a:r>
          </a:p>
          <a:p>
            <a:pPr marL="411480" indent="-342900"/>
            <a:r>
              <a:rPr lang="en-US" sz="3200" dirty="0">
                <a:solidFill>
                  <a:srgbClr val="23565D"/>
                </a:solidFill>
              </a:rPr>
              <a:t>For many adults, time spent at work is balanced, often precariously, against the need to care for children and aging parents. </a:t>
            </a:r>
          </a:p>
        </p:txBody>
      </p:sp>
    </p:spTree>
    <p:extLst>
      <p:ext uri="{BB962C8B-B14F-4D97-AF65-F5344CB8AC3E}">
        <p14:creationId xmlns:p14="http://schemas.microsoft.com/office/powerpoint/2010/main" val="1623985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6" y="10459"/>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TextBox 6">
            <a:extLst>
              <a:ext uri="{FF2B5EF4-FFF2-40B4-BE49-F238E27FC236}">
                <a16:creationId xmlns:a16="http://schemas.microsoft.com/office/drawing/2014/main" id="{6B9DFDCF-393E-FA42-9B9D-100B6D972329}"/>
              </a:ext>
            </a:extLst>
          </p:cNvPr>
          <p:cNvSpPr txBox="1"/>
          <p:nvPr/>
        </p:nvSpPr>
        <p:spPr>
          <a:xfrm>
            <a:off x="1027285" y="76944"/>
            <a:ext cx="9259715" cy="769441"/>
          </a:xfrm>
          <a:prstGeom prst="rect">
            <a:avLst/>
          </a:prstGeom>
          <a:noFill/>
        </p:spPr>
        <p:txBody>
          <a:bodyPr wrap="none" rtlCol="0">
            <a:spAutoFit/>
          </a:bodyPr>
          <a:lstStyle/>
          <a:p>
            <a:pPr algn="ctr"/>
            <a:r>
              <a:rPr lang="en-US" sz="4400" dirty="0">
                <a:solidFill>
                  <a:schemeClr val="bg1"/>
                </a:solidFill>
              </a:rPr>
              <a:t>Good business </a:t>
            </a:r>
            <a:r>
              <a:rPr lang="en-US" sz="4400" i="1" dirty="0">
                <a:solidFill>
                  <a:schemeClr val="bg1"/>
                </a:solidFill>
              </a:rPr>
              <a:t>and</a:t>
            </a:r>
            <a:r>
              <a:rPr lang="en-US" sz="4400" dirty="0">
                <a:solidFill>
                  <a:schemeClr val="bg1"/>
                </a:solidFill>
              </a:rPr>
              <a:t> the right thing to do</a:t>
            </a:r>
          </a:p>
        </p:txBody>
      </p:sp>
      <p:sp>
        <p:nvSpPr>
          <p:cNvPr id="8" name="Rectangle 7">
            <a:extLst>
              <a:ext uri="{FF2B5EF4-FFF2-40B4-BE49-F238E27FC236}">
                <a16:creationId xmlns:a16="http://schemas.microsoft.com/office/drawing/2014/main" id="{E06349A4-6825-854B-BD97-2ADEC733D5AE}"/>
              </a:ext>
            </a:extLst>
          </p:cNvPr>
          <p:cNvSpPr/>
          <p:nvPr/>
        </p:nvSpPr>
        <p:spPr>
          <a:xfrm>
            <a:off x="755374" y="1439237"/>
            <a:ext cx="9448800" cy="550920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565D"/>
                </a:solidFill>
              </a:rPr>
              <a:t>The workplace is can offer a sense of purpose and community, both important protective factors against suicide.</a:t>
            </a:r>
          </a:p>
          <a:p>
            <a:pPr marL="457200" indent="-457200">
              <a:buFont typeface="Arial" panose="020B0604020202020204" pitchFamily="34" charset="0"/>
              <a:buChar char="•"/>
            </a:pPr>
            <a:endParaRPr lang="en-US" sz="3200" dirty="0">
              <a:solidFill>
                <a:srgbClr val="23565D"/>
              </a:solidFill>
            </a:endParaRPr>
          </a:p>
          <a:p>
            <a:pPr marL="457200" indent="-457200">
              <a:buFont typeface="Arial" panose="020B0604020202020204" pitchFamily="34" charset="0"/>
              <a:buChar char="•"/>
            </a:pPr>
            <a:r>
              <a:rPr lang="en-US" sz="3200" dirty="0">
                <a:solidFill>
                  <a:srgbClr val="23565D"/>
                </a:solidFill>
              </a:rPr>
              <a:t>The impact of a suicide on other employees can be emotionally devastating</a:t>
            </a:r>
          </a:p>
          <a:p>
            <a:pPr marL="457200" indent="-457200">
              <a:buFont typeface="Arial" panose="020B0604020202020204" pitchFamily="34" charset="0"/>
              <a:buChar char="•"/>
            </a:pPr>
            <a:endParaRPr lang="en-US" sz="3200" dirty="0">
              <a:solidFill>
                <a:srgbClr val="23565D"/>
              </a:solidFill>
            </a:endParaRPr>
          </a:p>
          <a:p>
            <a:pPr marL="457200" indent="-457200">
              <a:buFont typeface="Arial" panose="020B0604020202020204" pitchFamily="34" charset="0"/>
              <a:buChar char="•"/>
            </a:pPr>
            <a:r>
              <a:rPr lang="en-US" sz="3200" dirty="0">
                <a:solidFill>
                  <a:srgbClr val="23565D"/>
                </a:solidFill>
              </a:rPr>
              <a:t>For a business, the financial costs</a:t>
            </a:r>
            <a:r>
              <a:rPr lang="mr-IN" sz="3200" dirty="0">
                <a:solidFill>
                  <a:srgbClr val="23565D"/>
                </a:solidFill>
              </a:rPr>
              <a:t>–</a:t>
            </a:r>
            <a:r>
              <a:rPr lang="en-US" sz="3200" dirty="0">
                <a:solidFill>
                  <a:srgbClr val="23565D"/>
                </a:solidFill>
              </a:rPr>
              <a:t> direct and indirect </a:t>
            </a:r>
            <a:r>
              <a:rPr lang="mr-IN" sz="3200" dirty="0">
                <a:solidFill>
                  <a:srgbClr val="23565D"/>
                </a:solidFill>
              </a:rPr>
              <a:t>–</a:t>
            </a:r>
            <a:r>
              <a:rPr lang="en-US" sz="3200" dirty="0">
                <a:solidFill>
                  <a:srgbClr val="23565D"/>
                </a:solidFill>
              </a:rPr>
              <a:t> can also be devastating</a:t>
            </a:r>
          </a:p>
          <a:p>
            <a:endParaRPr lang="en-US" sz="3200" dirty="0">
              <a:solidFill>
                <a:srgbClr val="23565D"/>
              </a:solidFill>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rgbClr val="23565D"/>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3671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7636" y="25390"/>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0" y="203586"/>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The financial impact</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10" name="Rectangle 9">
            <a:extLst>
              <a:ext uri="{FF2B5EF4-FFF2-40B4-BE49-F238E27FC236}">
                <a16:creationId xmlns:a16="http://schemas.microsoft.com/office/drawing/2014/main" id="{5C1F907A-6D58-4240-8A91-F2F74799F2FE}"/>
              </a:ext>
            </a:extLst>
          </p:cNvPr>
          <p:cNvSpPr/>
          <p:nvPr/>
        </p:nvSpPr>
        <p:spPr>
          <a:xfrm>
            <a:off x="4735287" y="1385819"/>
            <a:ext cx="6618513" cy="4401205"/>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23565D"/>
                </a:solidFill>
              </a:rPr>
              <a:t>Prevention is a smart, and cost-effective investment</a:t>
            </a:r>
          </a:p>
          <a:p>
            <a:pPr marL="342900" indent="-342900">
              <a:buFont typeface="Arial" panose="020B0604020202020204" pitchFamily="34" charset="0"/>
              <a:buChar char="•"/>
            </a:pPr>
            <a:r>
              <a:rPr lang="en-US" sz="2800" dirty="0">
                <a:solidFill>
                  <a:srgbClr val="23565D"/>
                </a:solidFill>
              </a:rPr>
              <a:t>Estimated annual costs of suicide deaths and attempts: $93.5 billion</a:t>
            </a:r>
          </a:p>
          <a:p>
            <a:pPr marL="342900" indent="-342900">
              <a:buFont typeface="Arial" panose="020B0604020202020204" pitchFamily="34" charset="0"/>
              <a:buChar char="•"/>
            </a:pPr>
            <a:r>
              <a:rPr lang="en-US" sz="2800" dirty="0">
                <a:solidFill>
                  <a:srgbClr val="23565D"/>
                </a:solidFill>
              </a:rPr>
              <a:t>Cost of one suicide: $1,329,553</a:t>
            </a:r>
          </a:p>
          <a:p>
            <a:pPr marL="1012825" lvl="1" indent="-342900">
              <a:buFont typeface="Arial" panose="020B0604020202020204" pitchFamily="34" charset="0"/>
              <a:buChar char="•"/>
            </a:pPr>
            <a:r>
              <a:rPr lang="en-US" sz="2800" dirty="0">
                <a:solidFill>
                  <a:srgbClr val="23565D"/>
                </a:solidFill>
              </a:rPr>
              <a:t>97% indirect (lost productivity), with the remainder in medical costs</a:t>
            </a:r>
          </a:p>
          <a:p>
            <a:pPr marL="342900" indent="-342900">
              <a:buFont typeface="Arial" panose="020B0604020202020204" pitchFamily="34" charset="0"/>
              <a:buChar char="•"/>
            </a:pPr>
            <a:r>
              <a:rPr lang="en-US" sz="2800" dirty="0">
                <a:solidFill>
                  <a:srgbClr val="23565D"/>
                </a:solidFill>
              </a:rPr>
              <a:t>For every $1 spent on interventions and linkages for care, $2.50 is saved in the cost of suicides</a:t>
            </a:r>
          </a:p>
        </p:txBody>
      </p:sp>
      <p:pic>
        <p:nvPicPr>
          <p:cNvPr id="8" name="Picture 7">
            <a:extLst>
              <a:ext uri="{FF2B5EF4-FFF2-40B4-BE49-F238E27FC236}">
                <a16:creationId xmlns:a16="http://schemas.microsoft.com/office/drawing/2014/main" id="{D97A4D13-0A19-ED4D-B456-E8CAA6EBA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79" y="1557964"/>
            <a:ext cx="3799732" cy="3226071"/>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17646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alk blue-02.png" descr="/Users/administrator/Desktop/talk blue-02.png">
            <a:extLst>
              <a:ext uri="{FF2B5EF4-FFF2-40B4-BE49-F238E27FC236}">
                <a16:creationId xmlns:a16="http://schemas.microsoft.com/office/drawing/2014/main" id="{BCB3CF4B-B485-4413-B439-7987994949DE}"/>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flipH="1">
            <a:off x="6823729" y="-527068"/>
            <a:ext cx="2165605" cy="2845120"/>
          </a:xfrm>
          <a:prstGeom prst="rect">
            <a:avLst/>
          </a:prstGeom>
        </p:spPr>
      </p:pic>
      <p:sp>
        <p:nvSpPr>
          <p:cNvPr id="4" name="Slide Number Placeholder 3">
            <a:extLst>
              <a:ext uri="{FF2B5EF4-FFF2-40B4-BE49-F238E27FC236}">
                <a16:creationId xmlns:a16="http://schemas.microsoft.com/office/drawing/2014/main" id="{0DAD4935-A928-4F76-907E-8F4F450DBD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C95286D2-F22B-4D77-AAD1-720D8FD90143}"/>
              </a:ext>
            </a:extLst>
          </p:cNvPr>
          <p:cNvSpPr txBox="1">
            <a:spLocks/>
          </p:cNvSpPr>
          <p:nvPr/>
        </p:nvSpPr>
        <p:spPr>
          <a:xfrm>
            <a:off x="-285470" y="2953513"/>
            <a:ext cx="5347800" cy="22545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4000" b="1" i="0" u="none" strike="noStrike" kern="1200" cap="none" spc="0" normalizeH="0" baseline="0" noProof="0" dirty="0">
                <a:ln>
                  <a:noFill/>
                </a:ln>
                <a:solidFill>
                  <a:srgbClr val="00565D"/>
                </a:solidFill>
                <a:effectLst/>
                <a:uLnTx/>
                <a:uFillTx/>
                <a:latin typeface="Arial"/>
                <a:ea typeface="Geneva" charset="0"/>
                <a:cs typeface="Arial"/>
              </a:rPr>
              <a:t>Where will your agency start?</a:t>
            </a:r>
            <a:endParaRPr kumimoji="0" lang="en-US" sz="4000" b="1" i="0" u="none" strike="noStrike" kern="1200" cap="none" spc="0" normalizeH="0" baseline="0" noProof="0" dirty="0">
              <a:ln>
                <a:noFill/>
              </a:ln>
              <a:solidFill>
                <a:srgbClr val="00565D"/>
              </a:solidFill>
              <a:effectLst/>
              <a:uLnTx/>
              <a:uFillTx/>
              <a:latin typeface="Calibri"/>
              <a:ea typeface="Geneva" charset="0"/>
              <a:cs typeface="Arial"/>
            </a:endParaRPr>
          </a:p>
        </p:txBody>
      </p:sp>
    </p:spTree>
    <p:extLst>
      <p:ext uri="{BB962C8B-B14F-4D97-AF65-F5344CB8AC3E}">
        <p14:creationId xmlns:p14="http://schemas.microsoft.com/office/powerpoint/2010/main" val="296203760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8" name="Content Placeholder 5">
            <a:hlinkClick r:id="rId4"/>
            <a:extLst>
              <a:ext uri="{FF2B5EF4-FFF2-40B4-BE49-F238E27FC236}">
                <a16:creationId xmlns:a16="http://schemas.microsoft.com/office/drawing/2014/main" id="{A0504C67-C5C6-2542-BC45-B1E652973062}"/>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4234303" y="136525"/>
            <a:ext cx="7552402" cy="6219825"/>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CDFD8505-FEFB-B945-A93B-13F7340AD48D}"/>
              </a:ext>
            </a:extLst>
          </p:cNvPr>
          <p:cNvPicPr>
            <a:picLocks noChangeAspect="1"/>
          </p:cNvPicPr>
          <p:nvPr/>
        </p:nvPicPr>
        <p:blipFill>
          <a:blip r:embed="rId6"/>
          <a:stretch>
            <a:fillRect/>
          </a:stretch>
        </p:blipFill>
        <p:spPr>
          <a:xfrm>
            <a:off x="405295" y="1847491"/>
            <a:ext cx="3403600" cy="1993900"/>
          </a:xfrm>
          <a:prstGeom prst="rect">
            <a:avLst/>
          </a:prstGeom>
        </p:spPr>
      </p:pic>
    </p:spTree>
    <p:extLst>
      <p:ext uri="{BB962C8B-B14F-4D97-AF65-F5344CB8AC3E}">
        <p14:creationId xmlns:p14="http://schemas.microsoft.com/office/powerpoint/2010/main" val="129154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Custom 1">
      <a:dk1>
        <a:srgbClr val="000000"/>
      </a:dk1>
      <a:lt1>
        <a:sysClr val="window" lastClr="FFFFFF"/>
      </a:lt1>
      <a:dk2>
        <a:srgbClr val="00565D"/>
      </a:dk2>
      <a:lt2>
        <a:srgbClr val="FAA634"/>
      </a:lt2>
      <a:accent1>
        <a:srgbClr val="00565D"/>
      </a:accent1>
      <a:accent2>
        <a:srgbClr val="17BBB9"/>
      </a:accent2>
      <a:accent3>
        <a:srgbClr val="00565D"/>
      </a:accent3>
      <a:accent4>
        <a:srgbClr val="008EA8"/>
      </a:accent4>
      <a:accent5>
        <a:srgbClr val="FAA634"/>
      </a:accent5>
      <a:accent6>
        <a:srgbClr val="17BBB9"/>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KNOW THE SIGNS">
      <a:dk1>
        <a:srgbClr val="00535E"/>
      </a:dk1>
      <a:lt1>
        <a:sysClr val="window" lastClr="FFFFFF"/>
      </a:lt1>
      <a:dk2>
        <a:srgbClr val="00535E"/>
      </a:dk2>
      <a:lt2>
        <a:srgbClr val="65A5A4"/>
      </a:lt2>
      <a:accent1>
        <a:srgbClr val="00B1B0"/>
      </a:accent1>
      <a:accent2>
        <a:srgbClr val="FAA635"/>
      </a:accent2>
      <a:accent3>
        <a:srgbClr val="ABDDD5"/>
      </a:accent3>
      <a:accent4>
        <a:srgbClr val="8064A2"/>
      </a:accent4>
      <a:accent5>
        <a:srgbClr val="4BACC6"/>
      </a:accent5>
      <a:accent6>
        <a:srgbClr val="F79646"/>
      </a:accent6>
      <a:hlink>
        <a:srgbClr val="FFCF0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7">
      <a:dk1>
        <a:srgbClr val="000000"/>
      </a:dk1>
      <a:lt1>
        <a:sysClr val="window" lastClr="FFFFFF"/>
      </a:lt1>
      <a:dk2>
        <a:srgbClr val="00565D"/>
      </a:dk2>
      <a:lt2>
        <a:srgbClr val="FAA634"/>
      </a:lt2>
      <a:accent1>
        <a:srgbClr val="00565D"/>
      </a:accent1>
      <a:accent2>
        <a:srgbClr val="17BBB9"/>
      </a:accent2>
      <a:accent3>
        <a:srgbClr val="ACDCD4"/>
      </a:accent3>
      <a:accent4>
        <a:srgbClr val="00565D"/>
      </a:accent4>
      <a:accent5>
        <a:srgbClr val="17BBB9"/>
      </a:accent5>
      <a:accent6>
        <a:srgbClr val="008EA8"/>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Custom 7">
      <a:dk1>
        <a:srgbClr val="000000"/>
      </a:dk1>
      <a:lt1>
        <a:sysClr val="window" lastClr="FFFFFF"/>
      </a:lt1>
      <a:dk2>
        <a:srgbClr val="00565D"/>
      </a:dk2>
      <a:lt2>
        <a:srgbClr val="FAA634"/>
      </a:lt2>
      <a:accent1>
        <a:srgbClr val="00565D"/>
      </a:accent1>
      <a:accent2>
        <a:srgbClr val="17BBB9"/>
      </a:accent2>
      <a:accent3>
        <a:srgbClr val="ACDCD4"/>
      </a:accent3>
      <a:accent4>
        <a:srgbClr val="00565D"/>
      </a:accent4>
      <a:accent5>
        <a:srgbClr val="17BBB9"/>
      </a:accent5>
      <a:accent6>
        <a:srgbClr val="008EA8"/>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7360</TotalTime>
  <Words>4949</Words>
  <Application>Microsoft Macintosh PowerPoint</Application>
  <PresentationFormat>Widescreen</PresentationFormat>
  <Paragraphs>341</Paragraphs>
  <Slides>27</Slides>
  <Notes>27</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27</vt:i4>
      </vt:variant>
    </vt:vector>
  </HeadingPairs>
  <TitlesOfParts>
    <vt:vector size="42" baseType="lpstr">
      <vt:lpstr>Arial</vt:lpstr>
      <vt:lpstr>Calibri</vt:lpstr>
      <vt:lpstr>Calibri Light</vt:lpstr>
      <vt:lpstr>Cambria</vt:lpstr>
      <vt:lpstr>Symbol</vt:lpstr>
      <vt:lpstr>Office Theme</vt:lpstr>
      <vt:lpstr>1_Office Theme</vt:lpstr>
      <vt:lpstr>Office Theme</vt:lpstr>
      <vt:lpstr>Office Theme</vt:lpstr>
      <vt:lpstr>Office Theme</vt:lpstr>
      <vt:lpstr>4_Office Theme</vt:lpstr>
      <vt:lpstr>5_Office Theme</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Sczersputowski</dc:creator>
  <cp:lastModifiedBy>Black, Sandra</cp:lastModifiedBy>
  <cp:revision>166</cp:revision>
  <dcterms:created xsi:type="dcterms:W3CDTF">2020-01-29T04:20:48Z</dcterms:created>
  <dcterms:modified xsi:type="dcterms:W3CDTF">2021-08-25T19:54:36Z</dcterms:modified>
</cp:coreProperties>
</file>